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4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</p:sldMasterIdLst>
  <p:notesMasterIdLst>
    <p:notesMasterId r:id="rId16"/>
  </p:notesMasterIdLst>
  <p:sldIdLst>
    <p:sldId id="299" r:id="rId5"/>
    <p:sldId id="294" r:id="rId6"/>
    <p:sldId id="300" r:id="rId7"/>
    <p:sldId id="263" r:id="rId8"/>
    <p:sldId id="268" r:id="rId9"/>
    <p:sldId id="258" r:id="rId10"/>
    <p:sldId id="298" r:id="rId11"/>
    <p:sldId id="265" r:id="rId12"/>
    <p:sldId id="369" r:id="rId13"/>
    <p:sldId id="264" r:id="rId14"/>
    <p:sldId id="389" r:id="rId15"/>
  </p:sldIdLst>
  <p:sldSz cx="10058400" cy="77724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FFF3FE9-6873-784A-820E-BE1D087EFFF4}">
          <p14:sldIdLst>
            <p14:sldId id="299"/>
            <p14:sldId id="294"/>
            <p14:sldId id="300"/>
            <p14:sldId id="263"/>
            <p14:sldId id="268"/>
            <p14:sldId id="258"/>
            <p14:sldId id="298"/>
            <p14:sldId id="265"/>
            <p14:sldId id="369"/>
            <p14:sldId id="264"/>
            <p14:sldId id="3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3B3A"/>
    <a:srgbClr val="E20000"/>
    <a:srgbClr val="C00000"/>
    <a:srgbClr val="EE382D"/>
    <a:srgbClr val="FFFFFF"/>
    <a:srgbClr val="E73D3D"/>
    <a:srgbClr val="E6E6E6"/>
    <a:srgbClr val="FD2632"/>
    <a:srgbClr val="FF1919"/>
    <a:srgbClr val="4EB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FD7501-77D8-09C5-1708-BCDC06AA6C24}" v="76" dt="2025-02-05T18:31:57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4660" autoAdjust="0"/>
  </p:normalViewPr>
  <p:slideViewPr>
    <p:cSldViewPr snapToGrid="0">
      <p:cViewPr varScale="1">
        <p:scale>
          <a:sx n="113" d="100"/>
          <a:sy n="113" d="100"/>
        </p:scale>
        <p:origin x="1960" y="184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17967B3-11E8-7C4D-9E4A-59570CDC4507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00188" y="1173163"/>
            <a:ext cx="410210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18F1D18-2449-6647-9F1F-9EEC89317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1pPr>
    <a:lvl2pPr marL="318394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2pPr>
    <a:lvl3pPr marL="636788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3pPr>
    <a:lvl4pPr marL="955182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4pPr>
    <a:lvl5pPr marL="1273576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5pPr>
    <a:lvl6pPr marL="1591970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6pPr>
    <a:lvl7pPr marL="1910364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7pPr>
    <a:lvl8pPr marL="2228759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8pPr>
    <a:lvl9pPr marL="2547153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3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C7B8-9353-4170-906F-3EDED2B2135B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60AE4-E22C-4B6E-8301-0627999E508E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8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4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D969-ED0D-47EF-BCB8-58444DAA7EA1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2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8C16-BCC1-4402-AE18-B524BCE1B786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7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D03C-3B97-424B-A11F-4B78F787F7A8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1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0710-DB5E-462A-95B3-097F6E243C25}" type="datetime1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4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2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7" y="1905320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7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20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5D4-133B-4C5C-815E-217784FE61C3}" type="datetime1">
              <a:rPr lang="en-US" smtClean="0"/>
              <a:t>4/15/25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1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7D7B-4640-4D1F-8B49-0FA170689C6D}" type="datetime1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8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182E-2906-4718-B11D-DDECFFB90016}" type="datetime1">
              <a:rPr lang="en-US" smtClean="0"/>
              <a:t>4/15/25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4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D2E3-9A74-491C-B056-94A12D905400}" type="datetime1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005-9697-4AE1-B246-A0A742CEA8C0}" type="datetime1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1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2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91C07-5F4D-4076-B749-2631425159B0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EA7D-2EBD-4B94-9E1B-AE5BE338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8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refl.com/" TargetMode="External"/><Relationship Id="rId3" Type="http://schemas.openxmlformats.org/officeDocument/2006/relationships/image" Target="../media/image38.png"/><Relationship Id="rId7" Type="http://schemas.openxmlformats.org/officeDocument/2006/relationships/hyperlink" Target="mailto:sandi@acrefl.co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Instagram_icon.png" TargetMode="External"/><Relationship Id="rId5" Type="http://schemas.openxmlformats.org/officeDocument/2006/relationships/image" Target="../media/image40.png"/><Relationship Id="rId10" Type="http://schemas.openxmlformats.org/officeDocument/2006/relationships/hyperlink" Target="mailto:serenity@acrefl.com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townorlando.com/Business/Incentives/DTO-Retail-Program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034BD-F64B-416B-BBF5-ACC06DB30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r="6898"/>
          <a:stretch/>
        </p:blipFill>
        <p:spPr>
          <a:xfrm>
            <a:off x="0" y="-93322"/>
            <a:ext cx="10179170" cy="786572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5F45AD-6208-8B4E-8BA8-0906901E5936}"/>
              </a:ext>
            </a:extLst>
          </p:cNvPr>
          <p:cNvSpPr/>
          <p:nvPr/>
        </p:nvSpPr>
        <p:spPr>
          <a:xfrm>
            <a:off x="135234" y="95661"/>
            <a:ext cx="9786272" cy="1719887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" b="1105"/>
          <a:stretch/>
        </p:blipFill>
        <p:spPr>
          <a:xfrm>
            <a:off x="8365394" y="6789538"/>
            <a:ext cx="1556112" cy="827192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373CE3-BDFD-4DC5-BCC7-2E2E3811D37F}"/>
              </a:ext>
            </a:extLst>
          </p:cNvPr>
          <p:cNvSpPr/>
          <p:nvPr/>
        </p:nvSpPr>
        <p:spPr>
          <a:xfrm>
            <a:off x="74568" y="3886199"/>
            <a:ext cx="3401568" cy="3803907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181518-9DFF-4FEF-A091-5B0DDCAD1772}"/>
              </a:ext>
            </a:extLst>
          </p:cNvPr>
          <p:cNvSpPr txBox="1"/>
          <p:nvPr/>
        </p:nvSpPr>
        <p:spPr>
          <a:xfrm>
            <a:off x="74568" y="3996954"/>
            <a:ext cx="340156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/>
                <a:cs typeface="Century Gothic"/>
              </a:rPr>
              <a:t>520 EAST CHURCH STREET, ORLANDO FL 32801</a:t>
            </a:r>
          </a:p>
          <a:p>
            <a:pPr algn="ctr"/>
            <a:endParaRPr lang="en-US" sz="1100" dirty="0">
              <a:latin typeface="Century Gothic"/>
              <a:cs typeface="Century Gothic"/>
            </a:endParaRPr>
          </a:p>
          <a:p>
            <a:pPr algn="ctr"/>
            <a:r>
              <a:rPr lang="en-US" sz="1100" dirty="0">
                <a:latin typeface="Century Gothic"/>
                <a:cs typeface="Century Gothic"/>
              </a:rPr>
              <a:t>12 STORIES / 364 UNIT HIGH-END MULTI-FAM COMMUNITY IN THE HEART OF THORNTON PARK</a:t>
            </a:r>
          </a:p>
          <a:p>
            <a:pPr algn="ctr"/>
            <a:endParaRPr lang="en-US" sz="900" dirty="0">
              <a:latin typeface="Century Gothic"/>
              <a:cs typeface="Century Gothic"/>
            </a:endParaRPr>
          </a:p>
          <a:p>
            <a:pPr algn="ctr"/>
            <a:r>
              <a:rPr lang="en-US" sz="1100" dirty="0">
                <a:latin typeface="Century Gothic"/>
                <a:cs typeface="Century Gothic"/>
              </a:rPr>
              <a:t>RETAIL GLA: 6,477 SF</a:t>
            </a:r>
          </a:p>
          <a:p>
            <a:pPr algn="ctr"/>
            <a:r>
              <a:rPr lang="en-US" sz="1400" b="1" dirty="0">
                <a:latin typeface="Century Gothic"/>
                <a:cs typeface="Century Gothic"/>
              </a:rPr>
              <a:t>860 SF AND 2,489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b="1" dirty="0">
                <a:latin typeface="Century Gothic"/>
                <a:cs typeface="Century Gothic"/>
              </a:rPr>
              <a:t>SF GROUND FLOOR RETAIL AVAILABLE (CAN BE COMBINED) 3,349 SF TOTAL</a:t>
            </a:r>
          </a:p>
          <a:p>
            <a:pPr algn="ctr"/>
            <a:endParaRPr lang="en-US" sz="1400" b="1" dirty="0">
              <a:latin typeface="Century Gothic"/>
              <a:cs typeface="Century Gothic"/>
            </a:endParaRPr>
          </a:p>
          <a:p>
            <a:pPr algn="ctr"/>
            <a:endParaRPr lang="en-US" sz="900" dirty="0">
              <a:latin typeface="Century Gothic"/>
              <a:cs typeface="Century Gothic"/>
            </a:endParaRPr>
          </a:p>
          <a:p>
            <a:pPr algn="ctr"/>
            <a:r>
              <a:rPr lang="en-US" sz="1100" dirty="0">
                <a:latin typeface="Century Gothic"/>
                <a:cs typeface="Century Gothic"/>
              </a:rPr>
              <a:t>WALKING DISTANCE TO DR. PHILLIPS PERFORMING ARTS CENTER, LAKE EOLA, THORNTON PARK MAIN STREET, DOWNTOWN ORLANDO’S EVENTS &amp; AMENITIES</a:t>
            </a:r>
          </a:p>
          <a:p>
            <a:pPr algn="ctr"/>
            <a:endParaRPr lang="en-US" sz="1100" b="1" dirty="0">
              <a:latin typeface="Century Gothic"/>
              <a:cs typeface="Century Gothic"/>
            </a:endParaRPr>
          </a:p>
          <a:p>
            <a:pPr algn="ctr"/>
            <a:r>
              <a:rPr lang="en-US" sz="1100" b="1" dirty="0">
                <a:latin typeface="Century Gothic"/>
                <a:cs typeface="Century Gothic"/>
              </a:rPr>
              <a:t>CAMDEN RESIDENT DEMOGRAPHICS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ECC236-F6BF-4149-A353-87012ED93685}"/>
              </a:ext>
            </a:extLst>
          </p:cNvPr>
          <p:cNvSpPr txBox="1"/>
          <p:nvPr/>
        </p:nvSpPr>
        <p:spPr>
          <a:xfrm flipH="1">
            <a:off x="9113" y="7047918"/>
            <a:ext cx="182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39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31A9D4-BBDC-40FC-8109-0D867DFED9E3}"/>
              </a:ext>
            </a:extLst>
          </p:cNvPr>
          <p:cNvSpPr txBox="1"/>
          <p:nvPr/>
        </p:nvSpPr>
        <p:spPr>
          <a:xfrm>
            <a:off x="479997" y="7361965"/>
            <a:ext cx="883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/>
                <a:cs typeface="Century Gothic"/>
              </a:rPr>
              <a:t>AVG 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ED43E4-CBAD-435F-8CE7-F2699CB6DC39}"/>
              </a:ext>
            </a:extLst>
          </p:cNvPr>
          <p:cNvSpPr txBox="1"/>
          <p:nvPr/>
        </p:nvSpPr>
        <p:spPr>
          <a:xfrm>
            <a:off x="1729777" y="7052275"/>
            <a:ext cx="118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$161,914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936AC7-F396-4F76-82A9-DF9448B53A71}"/>
              </a:ext>
            </a:extLst>
          </p:cNvPr>
          <p:cNvSpPr txBox="1"/>
          <p:nvPr/>
        </p:nvSpPr>
        <p:spPr>
          <a:xfrm>
            <a:off x="1588232" y="7364860"/>
            <a:ext cx="1467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/>
                <a:cs typeface="Century Gothic"/>
              </a:rPr>
              <a:t>AVG HH INCOME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3AAC1-40E7-498C-BA4D-9E77C2BD9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55" b="89437" l="2260" r="95480">
                        <a14:foregroundMark x1="24294" y1="72535" x2="24294" y2="72535"/>
                        <a14:foregroundMark x1="7062" y1="83803" x2="7062" y2="83803"/>
                        <a14:foregroundMark x1="2260" y1="65493" x2="2260" y2="65493"/>
                        <a14:foregroundMark x1="53955" y1="70423" x2="53955" y2="70423"/>
                        <a14:foregroundMark x1="58192" y1="69718" x2="58192" y2="69718"/>
                        <a14:foregroundMark x1="70904" y1="66901" x2="70904" y2="66901"/>
                        <a14:foregroundMark x1="88983" y1="36620" x2="88983" y2="36620"/>
                        <a14:foregroundMark x1="87288" y1="27465" x2="87288" y2="27465"/>
                        <a14:foregroundMark x1="95480" y1="23944" x2="95480" y2="23944"/>
                        <a14:foregroundMark x1="41243" y1="66901" x2="41243" y2="66901"/>
                        <a14:foregroundMark x1="90960" y1="62676" x2="90960" y2="62676"/>
                        <a14:foregroundMark x1="86441" y1="21831" x2="86441" y2="21831"/>
                        <a14:foregroundMark x1="81356" y1="36620" x2="81356" y2="36620"/>
                        <a14:foregroundMark x1="79944" y1="36620" x2="79944" y2="36620"/>
                        <a14:foregroundMark x1="79379" y1="36620" x2="79379" y2="36620"/>
                        <a14:foregroundMark x1="78531" y1="36620" x2="78531" y2="36620"/>
                        <a14:foregroundMark x1="77966" y1="37324" x2="77966" y2="37324"/>
                        <a14:foregroundMark x1="77401" y1="37324" x2="77401" y2="37324"/>
                        <a14:foregroundMark x1="76836" y1="37324" x2="76836" y2="37324"/>
                        <a14:foregroundMark x1="75706" y1="38028" x2="75706" y2="38028"/>
                        <a14:foregroundMark x1="80791" y1="37324" x2="80791" y2="37324"/>
                        <a14:foregroundMark x1="90113" y1="56338" x2="90113" y2="56338"/>
                        <a14:foregroundMark x1="87288" y1="54930" x2="87288" y2="54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703" y="67959"/>
            <a:ext cx="2646106" cy="10423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BF3178-59E0-4E2B-A665-9E4115E3A6FE}"/>
              </a:ext>
            </a:extLst>
          </p:cNvPr>
          <p:cNvSpPr txBox="1"/>
          <p:nvPr/>
        </p:nvSpPr>
        <p:spPr>
          <a:xfrm>
            <a:off x="7355256" y="982862"/>
            <a:ext cx="1853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Lake Eola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30D33-F5EA-5349-B9E2-D6C4A4A59473}"/>
              </a:ext>
            </a:extLst>
          </p:cNvPr>
          <p:cNvSpPr txBox="1"/>
          <p:nvPr/>
        </p:nvSpPr>
        <p:spPr>
          <a:xfrm>
            <a:off x="319348" y="377917"/>
            <a:ext cx="6182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RETAIL SPACE FOR LEASE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IN THORNTON PARK</a:t>
            </a:r>
          </a:p>
        </p:txBody>
      </p:sp>
    </p:spTree>
    <p:extLst>
      <p:ext uri="{BB962C8B-B14F-4D97-AF65-F5344CB8AC3E}">
        <p14:creationId xmlns:p14="http://schemas.microsoft.com/office/powerpoint/2010/main" val="142204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573157-4AD5-4FF8-BFFE-6A65991A2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4" t="839" b="31376"/>
          <a:stretch/>
        </p:blipFill>
        <p:spPr>
          <a:xfrm>
            <a:off x="2" y="65961"/>
            <a:ext cx="10044371" cy="61624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3C0255-A6D9-49FE-ABAD-20133E8F6C4E}"/>
              </a:ext>
            </a:extLst>
          </p:cNvPr>
          <p:cNvSpPr/>
          <p:nvPr/>
        </p:nvSpPr>
        <p:spPr>
          <a:xfrm>
            <a:off x="7477126" y="2"/>
            <a:ext cx="2581275" cy="65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66285-D35F-4F96-B365-540CF9D027E9}"/>
              </a:ext>
            </a:extLst>
          </p:cNvPr>
          <p:cNvSpPr txBox="1"/>
          <p:nvPr/>
        </p:nvSpPr>
        <p:spPr>
          <a:xfrm>
            <a:off x="7383409" y="15692"/>
            <a:ext cx="2768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Downtown Orlando </a:t>
            </a:r>
          </a:p>
          <a:p>
            <a:pPr algn="r"/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Public Transportation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2A3FDC-D7DD-4FE3-A9B8-2E5D15894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1" t="67663" r="73409" b="522"/>
          <a:stretch/>
        </p:blipFill>
        <p:spPr>
          <a:xfrm>
            <a:off x="137161" y="5247640"/>
            <a:ext cx="1910408" cy="25247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78C7F-6912-45CD-A7B7-6DD868F57412}"/>
              </a:ext>
            </a:extLst>
          </p:cNvPr>
          <p:cNvSpPr/>
          <p:nvPr/>
        </p:nvSpPr>
        <p:spPr>
          <a:xfrm>
            <a:off x="2118362" y="6415614"/>
            <a:ext cx="79260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02020"/>
                </a:solidFill>
                <a:latin typeface="Century Gothic" panose="020B0502020202020204" pitchFamily="34" charset="0"/>
              </a:rPr>
              <a:t>LYMMO allows you to conveniently see, feel and hear the heartbeat of the vibrant city of Orlando. And best of all, LYMMO is FREE and runs 7 days a week!</a:t>
            </a:r>
          </a:p>
          <a:p>
            <a:endParaRPr lang="en-US" sz="1400" dirty="0">
              <a:solidFill>
                <a:srgbClr val="202020"/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rgbClr val="202020"/>
                </a:solidFill>
                <a:latin typeface="Century Gothic" panose="020B0502020202020204" pitchFamily="34" charset="0"/>
              </a:rPr>
              <a:t>LYMMO quickly rides around Downtown in its own dedicated lane and controls stoplights throughout its three-mile route so you can easily get to your destination.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CC7A2ADC-BFEE-408D-B96F-CA3F6D3451A9}"/>
              </a:ext>
            </a:extLst>
          </p:cNvPr>
          <p:cNvSpPr/>
          <p:nvPr/>
        </p:nvSpPr>
        <p:spPr>
          <a:xfrm>
            <a:off x="8488505" y="4934968"/>
            <a:ext cx="422398" cy="419352"/>
          </a:xfrm>
          <a:prstGeom prst="star5">
            <a:avLst/>
          </a:prstGeom>
          <a:solidFill>
            <a:srgbClr val="FFC000"/>
          </a:solidFill>
          <a:ln>
            <a:solidFill>
              <a:srgbClr val="EE38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31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285F8DB-1651-4C8D-AC7A-C952B24A1BA7}"/>
              </a:ext>
            </a:extLst>
          </p:cNvPr>
          <p:cNvSpPr/>
          <p:nvPr/>
        </p:nvSpPr>
        <p:spPr>
          <a:xfrm>
            <a:off x="-59167" y="3521946"/>
            <a:ext cx="7967220" cy="186355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162AD8-A6D1-4D6B-8D1F-C07AA5324350}"/>
              </a:ext>
            </a:extLst>
          </p:cNvPr>
          <p:cNvGrpSpPr/>
          <p:nvPr/>
        </p:nvGrpSpPr>
        <p:grpSpPr>
          <a:xfrm>
            <a:off x="8330728" y="6793591"/>
            <a:ext cx="1590799" cy="527879"/>
            <a:chOff x="6063883" y="9110229"/>
            <a:chExt cx="2533007" cy="84053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D34A5F-721E-4063-84C1-D191AA2EB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883" y="9121731"/>
              <a:ext cx="806515" cy="806515"/>
            </a:xfrm>
            <a:prstGeom prst="rect">
              <a:avLst/>
            </a:prstGeom>
            <a:effectLst>
              <a:glow rad="101600">
                <a:schemeClr val="bg2">
                  <a:lumMod val="90000"/>
                  <a:alpha val="60000"/>
                </a:schemeClr>
              </a:glo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9EEFD3-B55F-4474-BCC9-3D270B40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834" y="9110229"/>
              <a:ext cx="836588" cy="829032"/>
            </a:xfrm>
            <a:prstGeom prst="rect">
              <a:avLst/>
            </a:prstGeom>
            <a:effectLst>
              <a:glow rad="101600">
                <a:schemeClr val="bg2">
                  <a:alpha val="60000"/>
                </a:schemeClr>
              </a:glo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808524-BA68-4A85-9AA6-5742AEC14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/>
          </p:blipFill>
          <p:spPr>
            <a:xfrm>
              <a:off x="7767858" y="9121732"/>
              <a:ext cx="829032" cy="829031"/>
            </a:xfrm>
            <a:prstGeom prst="rect">
              <a:avLst/>
            </a:prstGeom>
            <a:effectLst>
              <a:glow rad="101600">
                <a:schemeClr val="bg2">
                  <a:lumMod val="90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0165B19-1C70-416A-A4B9-4669B4C6873B}"/>
              </a:ext>
            </a:extLst>
          </p:cNvPr>
          <p:cNvSpPr/>
          <p:nvPr/>
        </p:nvSpPr>
        <p:spPr>
          <a:xfrm>
            <a:off x="1948542" y="260025"/>
            <a:ext cx="8109857" cy="8231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DBA526-5C9B-457D-B8BA-7BBD36D2EBEF}"/>
              </a:ext>
            </a:extLst>
          </p:cNvPr>
          <p:cNvSpPr txBox="1"/>
          <p:nvPr/>
        </p:nvSpPr>
        <p:spPr>
          <a:xfrm>
            <a:off x="4523015" y="348411"/>
            <a:ext cx="5253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CONTACT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381994-8F67-43F6-AD3C-46C46366EAD3}"/>
              </a:ext>
            </a:extLst>
          </p:cNvPr>
          <p:cNvSpPr txBox="1"/>
          <p:nvPr/>
        </p:nvSpPr>
        <p:spPr>
          <a:xfrm>
            <a:off x="5273295" y="4167848"/>
            <a:ext cx="3662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Managing Partner</a:t>
            </a:r>
          </a:p>
          <a:p>
            <a:r>
              <a:rPr lang="en-US" sz="1400" dirty="0">
                <a:latin typeface="Century Gothic" panose="020B0502020202020204" pitchFamily="34" charset="0"/>
                <a:hlinkClick r:id="rId7"/>
              </a:rPr>
              <a:t>sandi@acrefl.com</a:t>
            </a:r>
            <a:endParaRPr lang="en-US" sz="1400" dirty="0">
              <a:latin typeface="Century Gothic" panose="020B0502020202020204" pitchFamily="34" charset="0"/>
            </a:endParaRPr>
          </a:p>
          <a:p>
            <a:r>
              <a:rPr lang="en-US" sz="1400" dirty="0">
                <a:latin typeface="Century Gothic" panose="020B0502020202020204" pitchFamily="34" charset="0"/>
              </a:rPr>
              <a:t>Cell- (407) 491-8149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Office- (407) 392-2055 x2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943841-5895-4F7E-BB97-A6F424300F9A}"/>
              </a:ext>
            </a:extLst>
          </p:cNvPr>
          <p:cNvSpPr txBox="1"/>
          <p:nvPr/>
        </p:nvSpPr>
        <p:spPr>
          <a:xfrm>
            <a:off x="5273295" y="3773080"/>
            <a:ext cx="33621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SANDI BARGFREDE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BFAC6B-5A64-46C9-83C3-BB36ABE3FA8E}"/>
              </a:ext>
            </a:extLst>
          </p:cNvPr>
          <p:cNvSpPr txBox="1"/>
          <p:nvPr/>
        </p:nvSpPr>
        <p:spPr>
          <a:xfrm>
            <a:off x="0" y="6207286"/>
            <a:ext cx="58537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SERVING RETAIL MARKETS THROUGHOUT FLORIDA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C0FEB0-0229-4E54-A35F-C7090FBD8490}"/>
              </a:ext>
            </a:extLst>
          </p:cNvPr>
          <p:cNvCxnSpPr>
            <a:cxnSpLocks/>
          </p:cNvCxnSpPr>
          <p:nvPr/>
        </p:nvCxnSpPr>
        <p:spPr>
          <a:xfrm>
            <a:off x="0" y="6563308"/>
            <a:ext cx="6029739" cy="0"/>
          </a:xfrm>
          <a:prstGeom prst="line">
            <a:avLst/>
          </a:prstGeom>
          <a:ln w="38100">
            <a:solidFill>
              <a:srgbClr val="DF2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3D78A8E-3C5A-4479-84F8-08CE26112641}"/>
              </a:ext>
            </a:extLst>
          </p:cNvPr>
          <p:cNvSpPr txBox="1"/>
          <p:nvPr/>
        </p:nvSpPr>
        <p:spPr>
          <a:xfrm>
            <a:off x="18967" y="6642856"/>
            <a:ext cx="7200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CENTRAL FLORIDA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|  47 E. ROBINSON STREET  |  SUITE 230  |  ORLANDO, FL 32801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WEST COAST FLORIDA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|  730 S. STERLING AVENUE  |  SUITE 210  |  TAMPA, FL 33609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OFFICE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|  (407) 392. 2055  | 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FAX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 |  (321) 400.1138 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| 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  <a:hlinkClick r:id="rId8"/>
              </a:rPr>
              <a:t>WWW.ACREFL.COM</a:t>
            </a:r>
            <a:endParaRPr lang="en-US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F65F51-749A-4F31-9A9C-80E3ABA7FFBF}"/>
              </a:ext>
            </a:extLst>
          </p:cNvPr>
          <p:cNvSpPr txBox="1"/>
          <p:nvPr/>
        </p:nvSpPr>
        <p:spPr>
          <a:xfrm>
            <a:off x="-196015" y="5077720"/>
            <a:ext cx="2344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Lic. Real Estate Broker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789C8E60-4B55-4E19-AC25-D5A01559C2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0"/>
          <a:stretch/>
        </p:blipFill>
        <p:spPr>
          <a:xfrm>
            <a:off x="118544" y="3886200"/>
            <a:ext cx="2030238" cy="11090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CB0B559-678F-45DB-895B-1C5A3010F7F9}"/>
              </a:ext>
            </a:extLst>
          </p:cNvPr>
          <p:cNvSpPr txBox="1"/>
          <p:nvPr/>
        </p:nvSpPr>
        <p:spPr>
          <a:xfrm>
            <a:off x="7411586" y="7367628"/>
            <a:ext cx="2344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latin typeface="Century Gothic" panose="020B0502020202020204" pitchFamily="34" charset="0"/>
              </a:rPr>
              <a:t>@acreflorida</a:t>
            </a:r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2B57BB-07DA-44D4-B7DC-9C35DF5D1EF7}"/>
              </a:ext>
            </a:extLst>
          </p:cNvPr>
          <p:cNvSpPr txBox="1"/>
          <p:nvPr/>
        </p:nvSpPr>
        <p:spPr>
          <a:xfrm>
            <a:off x="2491576" y="4167848"/>
            <a:ext cx="366290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Leasing Manager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Central Florida Office</a:t>
            </a:r>
          </a:p>
          <a:p>
            <a:r>
              <a:rPr lang="en-US" sz="1400" dirty="0">
                <a:latin typeface="Century Gothic" panose="020B0502020202020204" pitchFamily="34" charset="0"/>
                <a:hlinkClick r:id="rId10"/>
              </a:rPr>
              <a:t>serenity@acrefl.com</a:t>
            </a:r>
            <a:endParaRPr lang="en-US" sz="1400" dirty="0">
              <a:latin typeface="Century Gothic" panose="020B0502020202020204" pitchFamily="34" charset="0"/>
            </a:endParaRPr>
          </a:p>
          <a:p>
            <a:r>
              <a:rPr lang="en-US" sz="1400" dirty="0">
                <a:latin typeface="Century Gothic" panose="020B0502020202020204" pitchFamily="34" charset="0"/>
              </a:rPr>
              <a:t>Cell- (904) 887-3302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Office- (407) 392-2055 x2`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1CEF6F-53F0-44AD-9514-CA0355A554BE}"/>
              </a:ext>
            </a:extLst>
          </p:cNvPr>
          <p:cNvSpPr txBox="1"/>
          <p:nvPr/>
        </p:nvSpPr>
        <p:spPr>
          <a:xfrm>
            <a:off x="2491576" y="3773080"/>
            <a:ext cx="33621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SERENITY LORENZ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4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5A8F9B-708F-4644-AE0D-76BAA2A3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r="53"/>
          <a:stretch/>
        </p:blipFill>
        <p:spPr>
          <a:xfrm>
            <a:off x="596892" y="1165090"/>
            <a:ext cx="8962101" cy="4091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" y="7243758"/>
            <a:ext cx="1005839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End-cap retail/restaurant space- with outdoor seating capability.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0796C0-2C55-4EE4-B653-6C533B9A5AAF}"/>
              </a:ext>
            </a:extLst>
          </p:cNvPr>
          <p:cNvGrpSpPr/>
          <p:nvPr/>
        </p:nvGrpSpPr>
        <p:grpSpPr>
          <a:xfrm>
            <a:off x="185530" y="59857"/>
            <a:ext cx="1544394" cy="812999"/>
            <a:chOff x="489193" y="6436181"/>
            <a:chExt cx="1544394" cy="8129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A700DE-6248-4A99-9CA5-345BFB8C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55" b="89437" l="2260" r="95480">
                          <a14:foregroundMark x1="24294" y1="72535" x2="24294" y2="72535"/>
                          <a14:foregroundMark x1="7062" y1="83803" x2="7062" y2="83803"/>
                          <a14:foregroundMark x1="2260" y1="65493" x2="2260" y2="65493"/>
                          <a14:foregroundMark x1="53955" y1="70423" x2="53955" y2="70423"/>
                          <a14:foregroundMark x1="58192" y1="69718" x2="58192" y2="69718"/>
                          <a14:foregroundMark x1="70904" y1="66901" x2="70904" y2="66901"/>
                          <a14:foregroundMark x1="88983" y1="36620" x2="88983" y2="36620"/>
                          <a14:foregroundMark x1="87288" y1="27465" x2="87288" y2="27465"/>
                          <a14:foregroundMark x1="95480" y1="23944" x2="95480" y2="23944"/>
                          <a14:foregroundMark x1="41243" y1="66901" x2="41243" y2="66901"/>
                          <a14:foregroundMark x1="90960" y1="62676" x2="90960" y2="62676"/>
                          <a14:foregroundMark x1="86441" y1="21831" x2="86441" y2="21831"/>
                          <a14:foregroundMark x1="81356" y1="36620" x2="81356" y2="36620"/>
                          <a14:foregroundMark x1="79944" y1="36620" x2="79944" y2="36620"/>
                          <a14:foregroundMark x1="79379" y1="36620" x2="79379" y2="36620"/>
                          <a14:foregroundMark x1="78531" y1="36620" x2="78531" y2="36620"/>
                          <a14:foregroundMark x1="77966" y1="37324" x2="77966" y2="37324"/>
                          <a14:foregroundMark x1="77401" y1="37324" x2="77401" y2="37324"/>
                          <a14:foregroundMark x1="76836" y1="37324" x2="76836" y2="37324"/>
                          <a14:foregroundMark x1="75706" y1="38028" x2="75706" y2="38028"/>
                          <a14:foregroundMark x1="80791" y1="37324" x2="80791" y2="37324"/>
                          <a14:foregroundMark x1="90113" y1="56338" x2="90113" y2="56338"/>
                          <a14:foregroundMark x1="87288" y1="54930" x2="87288" y2="549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9193" y="6436181"/>
              <a:ext cx="1544394" cy="60836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485B0F-F43F-4E8B-8A0B-66DFE0F2C552}"/>
                </a:ext>
              </a:extLst>
            </p:cNvPr>
            <p:cNvSpPr txBox="1"/>
            <p:nvPr/>
          </p:nvSpPr>
          <p:spPr>
            <a:xfrm>
              <a:off x="523334" y="6879848"/>
              <a:ext cx="1257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Lake Eola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B6BCF01-42AC-469B-856E-4029DFAB8342}"/>
              </a:ext>
            </a:extLst>
          </p:cNvPr>
          <p:cNvSpPr txBox="1"/>
          <p:nvPr/>
        </p:nvSpPr>
        <p:spPr>
          <a:xfrm>
            <a:off x="8404322" y="156604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SITE PLAN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EF71C0-8061-4F2A-8F53-A3270B41CFFE}"/>
              </a:ext>
            </a:extLst>
          </p:cNvPr>
          <p:cNvSpPr/>
          <p:nvPr/>
        </p:nvSpPr>
        <p:spPr>
          <a:xfrm>
            <a:off x="5919524" y="3657562"/>
            <a:ext cx="3504176" cy="3198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529C55-A402-4705-8847-675FC0013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3094"/>
          <a:stretch/>
        </p:blipFill>
        <p:spPr>
          <a:xfrm>
            <a:off x="6134989" y="4258274"/>
            <a:ext cx="3243945" cy="2525809"/>
          </a:xfrm>
          <a:prstGeom prst="rect">
            <a:avLst/>
          </a:prstGeom>
          <a:ln w="28575"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3EA3BF-855C-4905-9DB7-2AAC634E9CC5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7917245" y="2272074"/>
            <a:ext cx="944540" cy="137586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1502DEC-BD5B-4046-A973-91205597D25A}"/>
              </a:ext>
            </a:extLst>
          </p:cNvPr>
          <p:cNvSpPr/>
          <p:nvPr/>
        </p:nvSpPr>
        <p:spPr>
          <a:xfrm>
            <a:off x="8849182" y="2201454"/>
            <a:ext cx="86061" cy="827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C7C896-D478-487D-B4DD-08F67D8FBE04}"/>
              </a:ext>
            </a:extLst>
          </p:cNvPr>
          <p:cNvSpPr txBox="1"/>
          <p:nvPr/>
        </p:nvSpPr>
        <p:spPr>
          <a:xfrm>
            <a:off x="5284050" y="3707729"/>
            <a:ext cx="2608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 STE 107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F16919-F36C-4C56-BCB0-C46482A3B342}"/>
              </a:ext>
            </a:extLst>
          </p:cNvPr>
          <p:cNvSpPr txBox="1"/>
          <p:nvPr/>
        </p:nvSpPr>
        <p:spPr>
          <a:xfrm>
            <a:off x="6013653" y="1607284"/>
            <a:ext cx="50560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 STE 107 | 3,128 SF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C01547-5EC3-440F-B44D-CA7E3005C191}"/>
              </a:ext>
            </a:extLst>
          </p:cNvPr>
          <p:cNvSpPr txBox="1"/>
          <p:nvPr/>
        </p:nvSpPr>
        <p:spPr>
          <a:xfrm>
            <a:off x="306234" y="1510964"/>
            <a:ext cx="15988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 STE 102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CE7C9C-3492-4C10-A25A-6C623EA37EF0}"/>
              </a:ext>
            </a:extLst>
          </p:cNvPr>
          <p:cNvSpPr txBox="1"/>
          <p:nvPr/>
        </p:nvSpPr>
        <p:spPr>
          <a:xfrm>
            <a:off x="3491028" y="5234891"/>
            <a:ext cx="2994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MARIPOSA STREET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D8F959-0FE4-4757-A8E7-FD66327E4D0C}"/>
              </a:ext>
            </a:extLst>
          </p:cNvPr>
          <p:cNvSpPr txBox="1"/>
          <p:nvPr/>
        </p:nvSpPr>
        <p:spPr>
          <a:xfrm>
            <a:off x="3531843" y="783061"/>
            <a:ext cx="2994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E CHURCH STREET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21BE01-3322-414C-A10D-0B1E78E1D533}"/>
              </a:ext>
            </a:extLst>
          </p:cNvPr>
          <p:cNvSpPr txBox="1"/>
          <p:nvPr/>
        </p:nvSpPr>
        <p:spPr>
          <a:xfrm rot="16200000">
            <a:off x="-1075657" y="2493170"/>
            <a:ext cx="2994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S OSCEOLO AVE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047413-85E9-450A-99AC-0D86E7D6E325}"/>
              </a:ext>
            </a:extLst>
          </p:cNvPr>
          <p:cNvSpPr txBox="1"/>
          <p:nvPr/>
        </p:nvSpPr>
        <p:spPr>
          <a:xfrm rot="5400000">
            <a:off x="8289512" y="2518168"/>
            <a:ext cx="2994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S EOLA DRIVE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B7EDE9-EE1C-224A-81A3-3DF72C210E2E}"/>
              </a:ext>
            </a:extLst>
          </p:cNvPr>
          <p:cNvSpPr/>
          <p:nvPr/>
        </p:nvSpPr>
        <p:spPr>
          <a:xfrm>
            <a:off x="376738" y="3657562"/>
            <a:ext cx="3504176" cy="3198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A842E63F-6E62-DF46-81DB-4CE5244D3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3" y="4387968"/>
            <a:ext cx="3110519" cy="23709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2984246-D2D1-8446-9C20-B62A6228C233}"/>
              </a:ext>
            </a:extLst>
          </p:cNvPr>
          <p:cNvSpPr txBox="1"/>
          <p:nvPr/>
        </p:nvSpPr>
        <p:spPr>
          <a:xfrm>
            <a:off x="185530" y="3673912"/>
            <a:ext cx="141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 STE 102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2D5824B-7F2E-1B4E-B38F-CC2254A076D5}"/>
              </a:ext>
            </a:extLst>
          </p:cNvPr>
          <p:cNvCxnSpPr>
            <a:cxnSpLocks/>
            <a:endCxn id="36" idx="5"/>
          </p:cNvCxnSpPr>
          <p:nvPr/>
        </p:nvCxnSpPr>
        <p:spPr>
          <a:xfrm flipH="1" flipV="1">
            <a:off x="1236519" y="2217370"/>
            <a:ext cx="872968" cy="1426358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502E1004-A62C-7347-AEEF-CE90A060FA89}"/>
              </a:ext>
            </a:extLst>
          </p:cNvPr>
          <p:cNvSpPr/>
          <p:nvPr/>
        </p:nvSpPr>
        <p:spPr>
          <a:xfrm>
            <a:off x="1163061" y="2146750"/>
            <a:ext cx="86061" cy="827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40AB5E-EFFF-E545-B757-FCCDEB54496A}"/>
              </a:ext>
            </a:extLst>
          </p:cNvPr>
          <p:cNvSpPr txBox="1"/>
          <p:nvPr/>
        </p:nvSpPr>
        <p:spPr>
          <a:xfrm>
            <a:off x="1128911" y="4906781"/>
            <a:ext cx="1548223" cy="523220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ffectLst>
                  <a:glow rad="165100">
                    <a:schemeClr val="bg1">
                      <a:alpha val="95000"/>
                    </a:schemeClr>
                  </a:glow>
                </a:effectLst>
                <a:latin typeface="Century Gothic" panose="020B0502020202020204" pitchFamily="34" charset="0"/>
              </a:rPr>
              <a:t>2,489 SF</a:t>
            </a:r>
          </a:p>
          <a:p>
            <a:pPr algn="ctr"/>
            <a:r>
              <a:rPr lang="en-US" sz="1400" b="1" dirty="0">
                <a:effectLst>
                  <a:glow rad="165100">
                    <a:schemeClr val="bg1">
                      <a:alpha val="95000"/>
                    </a:schemeClr>
                  </a:glow>
                </a:effectLst>
                <a:latin typeface="Century Gothic" panose="020B0502020202020204" pitchFamily="34" charset="0"/>
              </a:rPr>
              <a:t>AVAILABLE </a:t>
            </a: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48C116-4256-7D49-90CF-997ED449D124}"/>
              </a:ext>
            </a:extLst>
          </p:cNvPr>
          <p:cNvSpPr/>
          <p:nvPr/>
        </p:nvSpPr>
        <p:spPr>
          <a:xfrm>
            <a:off x="2165003" y="1423894"/>
            <a:ext cx="374143" cy="664638"/>
          </a:xfrm>
          <a:prstGeom prst="rect">
            <a:avLst/>
          </a:prstGeom>
          <a:solidFill>
            <a:srgbClr val="DE3B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1E0E1D-6002-EF4A-91F8-6575722D8B56}"/>
              </a:ext>
            </a:extLst>
          </p:cNvPr>
          <p:cNvSpPr txBox="1"/>
          <p:nvPr/>
        </p:nvSpPr>
        <p:spPr>
          <a:xfrm>
            <a:off x="2121346" y="1672546"/>
            <a:ext cx="4524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dirty="0">
                <a:effectLst>
                  <a:glow rad="165100">
                    <a:schemeClr val="bg1">
                      <a:alpha val="95000"/>
                    </a:schemeClr>
                  </a:glow>
                </a:effectLst>
                <a:latin typeface="Century Gothic" panose="020B0502020202020204" pitchFamily="34" charset="0"/>
              </a:rPr>
              <a:t>860 SF</a:t>
            </a:r>
            <a:endParaRPr lang="en-US" sz="7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3ABCE2-040C-7C4B-BDBC-7D8FAA8FCAAB}"/>
              </a:ext>
            </a:extLst>
          </p:cNvPr>
          <p:cNvSpPr txBox="1"/>
          <p:nvPr/>
        </p:nvSpPr>
        <p:spPr>
          <a:xfrm>
            <a:off x="302353" y="1680241"/>
            <a:ext cx="159883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b="1" dirty="0">
                <a:effectLst>
                  <a:glow rad="127000">
                    <a:schemeClr val="bg1"/>
                  </a:glow>
                </a:effectLst>
                <a:latin typeface="Century Gothic" panose="020B0502020202020204" pitchFamily="34" charset="0"/>
              </a:rPr>
              <a:t>2,489 SF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3AE8906-15C4-714D-B9EF-FEA7863BCB0A}"/>
              </a:ext>
            </a:extLst>
          </p:cNvPr>
          <p:cNvSpPr/>
          <p:nvPr/>
        </p:nvSpPr>
        <p:spPr>
          <a:xfrm>
            <a:off x="2705527" y="4736757"/>
            <a:ext cx="503626" cy="973186"/>
          </a:xfrm>
          <a:prstGeom prst="rect">
            <a:avLst/>
          </a:prstGeom>
          <a:solidFill>
            <a:srgbClr val="DE3B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C60A2A8-055B-8C44-AC76-6DB95DD5F13A}"/>
              </a:ext>
            </a:extLst>
          </p:cNvPr>
          <p:cNvSpPr/>
          <p:nvPr/>
        </p:nvSpPr>
        <p:spPr>
          <a:xfrm>
            <a:off x="7073900" y="4660900"/>
            <a:ext cx="1841500" cy="1600200"/>
          </a:xfrm>
          <a:custGeom>
            <a:avLst/>
            <a:gdLst>
              <a:gd name="connsiteX0" fmla="*/ 0 w 1841500"/>
              <a:gd name="connsiteY0" fmla="*/ 0 h 1600200"/>
              <a:gd name="connsiteX1" fmla="*/ 12700 w 1841500"/>
              <a:gd name="connsiteY1" fmla="*/ 774700 h 1600200"/>
              <a:gd name="connsiteX2" fmla="*/ 1016000 w 1841500"/>
              <a:gd name="connsiteY2" fmla="*/ 762000 h 1600200"/>
              <a:gd name="connsiteX3" fmla="*/ 1016000 w 1841500"/>
              <a:gd name="connsiteY3" fmla="*/ 1587500 h 1600200"/>
              <a:gd name="connsiteX4" fmla="*/ 1841500 w 1841500"/>
              <a:gd name="connsiteY4" fmla="*/ 1600200 h 1600200"/>
              <a:gd name="connsiteX5" fmla="*/ 1816100 w 1841500"/>
              <a:gd name="connsiteY5" fmla="*/ 952500 h 1600200"/>
              <a:gd name="connsiteX6" fmla="*/ 1714500 w 1841500"/>
              <a:gd name="connsiteY6" fmla="*/ 952500 h 1600200"/>
              <a:gd name="connsiteX7" fmla="*/ 1727200 w 1841500"/>
              <a:gd name="connsiteY7" fmla="*/ 0 h 1600200"/>
              <a:gd name="connsiteX8" fmla="*/ 0 w 1841500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500" h="1600200">
                <a:moveTo>
                  <a:pt x="0" y="0"/>
                </a:moveTo>
                <a:lnTo>
                  <a:pt x="12700" y="774700"/>
                </a:lnTo>
                <a:lnTo>
                  <a:pt x="1016000" y="762000"/>
                </a:lnTo>
                <a:lnTo>
                  <a:pt x="1016000" y="1587500"/>
                </a:lnTo>
                <a:lnTo>
                  <a:pt x="1841500" y="1600200"/>
                </a:lnTo>
                <a:lnTo>
                  <a:pt x="1816100" y="952500"/>
                </a:lnTo>
                <a:lnTo>
                  <a:pt x="1714500" y="952500"/>
                </a:lnTo>
                <a:lnTo>
                  <a:pt x="17272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F781B77-8BF5-AC4C-87D4-8066E3F976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7510" r="5439" b="5808"/>
          <a:stretch/>
        </p:blipFill>
        <p:spPr>
          <a:xfrm>
            <a:off x="8124097" y="5521178"/>
            <a:ext cx="725085" cy="712968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24142BD-832E-400E-A05A-7DA89D4FFC21}"/>
              </a:ext>
            </a:extLst>
          </p:cNvPr>
          <p:cNvSpPr txBox="1"/>
          <p:nvPr/>
        </p:nvSpPr>
        <p:spPr>
          <a:xfrm>
            <a:off x="6833620" y="4781244"/>
            <a:ext cx="2286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glow>
                    <a:schemeClr val="bg1">
                      <a:alpha val="95000"/>
                    </a:schemeClr>
                  </a:glow>
                </a:effectLst>
                <a:latin typeface="Century Gothic" panose="020B0502020202020204" pitchFamily="34" charset="0"/>
              </a:rPr>
              <a:t>EOLA NAIL &amp; SKIN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glow>
                    <a:schemeClr val="bg1">
                      <a:alpha val="95000"/>
                    </a:schemeClr>
                  </a:glow>
                </a:effectLst>
                <a:latin typeface="Century Gothic" panose="020B0502020202020204" pitchFamily="34" charset="0"/>
              </a:rPr>
              <a:t>CARE BAR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DACCC-1649-0B68-CA97-78C9F04A92AD}"/>
              </a:ext>
            </a:extLst>
          </p:cNvPr>
          <p:cNvSpPr txBox="1"/>
          <p:nvPr/>
        </p:nvSpPr>
        <p:spPr>
          <a:xfrm>
            <a:off x="2596182" y="5042854"/>
            <a:ext cx="716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b="1" dirty="0">
                <a:effectLst>
                  <a:glow rad="165100">
                    <a:schemeClr val="bg1">
                      <a:alpha val="95000"/>
                    </a:schemeClr>
                  </a:glow>
                </a:effectLst>
                <a:latin typeface="Century Gothic" panose="020B0502020202020204" pitchFamily="34" charset="0"/>
              </a:rPr>
              <a:t>860 SF</a:t>
            </a:r>
          </a:p>
          <a:p>
            <a:pPr algn="ctr"/>
            <a:r>
              <a:rPr lang="en-US" sz="700" b="1" dirty="0">
                <a:effectLst>
                  <a:glow rad="165100">
                    <a:schemeClr val="bg1">
                      <a:alpha val="95000"/>
                    </a:schemeClr>
                  </a:glow>
                </a:effectLst>
                <a:latin typeface="Century Gothic" panose="020B0502020202020204" pitchFamily="34" charset="0"/>
              </a:rPr>
              <a:t>AVAILABLE</a:t>
            </a:r>
            <a:endParaRPr lang="en-US" sz="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821F5-2391-8E05-8836-1CD630AAD987}"/>
              </a:ext>
            </a:extLst>
          </p:cNvPr>
          <p:cNvSpPr txBox="1"/>
          <p:nvPr/>
        </p:nvSpPr>
        <p:spPr>
          <a:xfrm>
            <a:off x="1461155" y="3813335"/>
            <a:ext cx="218765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CAN BE COMBINED</a:t>
            </a:r>
          </a:p>
          <a:p>
            <a:pPr algn="ctr"/>
            <a:r>
              <a:rPr lang="en-US" sz="900" dirty="0">
                <a:latin typeface="Century Gothic" panose="020B0502020202020204" pitchFamily="34" charset="0"/>
              </a:rPr>
              <a:t>(GRADE CHANGE BETWEEN SPACES)</a:t>
            </a:r>
          </a:p>
        </p:txBody>
      </p:sp>
    </p:spTree>
    <p:extLst>
      <p:ext uri="{BB962C8B-B14F-4D97-AF65-F5344CB8AC3E}">
        <p14:creationId xmlns:p14="http://schemas.microsoft.com/office/powerpoint/2010/main" val="2565299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833107" y="6901411"/>
            <a:ext cx="237566" cy="217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5310A0D-E34C-4F13-AE2E-D1DBA980DD16}" type="slidenum">
              <a:rPr lang="en-US" sz="811"/>
              <a:t>3</a:t>
            </a:fld>
            <a:endParaRPr lang="en-US" sz="81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0796C0-2C55-4EE4-B653-6C533B9A5AAF}"/>
              </a:ext>
            </a:extLst>
          </p:cNvPr>
          <p:cNvGrpSpPr/>
          <p:nvPr/>
        </p:nvGrpSpPr>
        <p:grpSpPr>
          <a:xfrm>
            <a:off x="6903683" y="-20075"/>
            <a:ext cx="1544394" cy="812999"/>
            <a:chOff x="489193" y="6436181"/>
            <a:chExt cx="1544394" cy="8129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A700DE-6248-4A99-9CA5-345BFB8C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155" b="89437" l="2260" r="95480">
                          <a14:foregroundMark x1="24294" y1="72535" x2="24294" y2="72535"/>
                          <a14:foregroundMark x1="7062" y1="83803" x2="7062" y2="83803"/>
                          <a14:foregroundMark x1="2260" y1="65493" x2="2260" y2="65493"/>
                          <a14:foregroundMark x1="53955" y1="70423" x2="53955" y2="70423"/>
                          <a14:foregroundMark x1="58192" y1="69718" x2="58192" y2="69718"/>
                          <a14:foregroundMark x1="70904" y1="66901" x2="70904" y2="66901"/>
                          <a14:foregroundMark x1="88983" y1="36620" x2="88983" y2="36620"/>
                          <a14:foregroundMark x1="87288" y1="27465" x2="87288" y2="27465"/>
                          <a14:foregroundMark x1="95480" y1="23944" x2="95480" y2="23944"/>
                          <a14:foregroundMark x1="41243" y1="66901" x2="41243" y2="66901"/>
                          <a14:foregroundMark x1="90960" y1="62676" x2="90960" y2="62676"/>
                          <a14:foregroundMark x1="86441" y1="21831" x2="86441" y2="21831"/>
                          <a14:foregroundMark x1="81356" y1="36620" x2="81356" y2="36620"/>
                          <a14:foregroundMark x1="79944" y1="36620" x2="79944" y2="36620"/>
                          <a14:foregroundMark x1="79379" y1="36620" x2="79379" y2="36620"/>
                          <a14:foregroundMark x1="78531" y1="36620" x2="78531" y2="36620"/>
                          <a14:foregroundMark x1="77966" y1="37324" x2="77966" y2="37324"/>
                          <a14:foregroundMark x1="77401" y1="37324" x2="77401" y2="37324"/>
                          <a14:foregroundMark x1="76836" y1="37324" x2="76836" y2="37324"/>
                          <a14:foregroundMark x1="75706" y1="38028" x2="75706" y2="38028"/>
                          <a14:foregroundMark x1="80791" y1="37324" x2="80791" y2="37324"/>
                          <a14:foregroundMark x1="90113" y1="56338" x2="90113" y2="56338"/>
                          <a14:foregroundMark x1="87288" y1="54930" x2="87288" y2="549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9193" y="6436181"/>
              <a:ext cx="1544394" cy="60836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485B0F-F43F-4E8B-8A0B-66DFE0F2C552}"/>
                </a:ext>
              </a:extLst>
            </p:cNvPr>
            <p:cNvSpPr txBox="1"/>
            <p:nvPr/>
          </p:nvSpPr>
          <p:spPr>
            <a:xfrm>
              <a:off x="523334" y="6879848"/>
              <a:ext cx="1257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Lake Eola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B6BCF01-42AC-469B-856E-4029DFAB8342}"/>
              </a:ext>
            </a:extLst>
          </p:cNvPr>
          <p:cNvSpPr txBox="1"/>
          <p:nvPr/>
        </p:nvSpPr>
        <p:spPr>
          <a:xfrm>
            <a:off x="8387950" y="282041"/>
            <a:ext cx="170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Parking Plan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24FCA6-893F-4685-B382-DFC23DB59C3A}"/>
              </a:ext>
            </a:extLst>
          </p:cNvPr>
          <p:cNvSpPr txBox="1"/>
          <p:nvPr/>
        </p:nvSpPr>
        <p:spPr>
          <a:xfrm>
            <a:off x="4248127" y="6752083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highlight>
                  <a:srgbClr val="FFFFFF"/>
                </a:highlight>
                <a:latin typeface="Century Gothic" panose="020B0502020202020204" pitchFamily="34" charset="0"/>
              </a:rPr>
              <a:t>MARIPOSA STREET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EB007F-7D2E-4B61-8075-1EA4270EAFBF}"/>
              </a:ext>
            </a:extLst>
          </p:cNvPr>
          <p:cNvSpPr txBox="1"/>
          <p:nvPr/>
        </p:nvSpPr>
        <p:spPr>
          <a:xfrm>
            <a:off x="4248125" y="1031957"/>
            <a:ext cx="1702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highlight>
                  <a:srgbClr val="FFFFFF"/>
                </a:highlight>
                <a:latin typeface="Century Gothic" panose="020B0502020202020204" pitchFamily="34" charset="0"/>
              </a:rPr>
              <a:t>E. CHURCH STREET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93C38C-A0F1-461A-8A53-535604024D06}"/>
              </a:ext>
            </a:extLst>
          </p:cNvPr>
          <p:cNvSpPr txBox="1"/>
          <p:nvPr/>
        </p:nvSpPr>
        <p:spPr>
          <a:xfrm rot="16200000">
            <a:off x="9248920" y="3366682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highlight>
                  <a:srgbClr val="FFFFFF"/>
                </a:highlight>
                <a:latin typeface="Century Gothic" panose="020B0502020202020204" pitchFamily="34" charset="0"/>
              </a:rPr>
              <a:t>S. EOLA DRIVE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011231-4B70-42E3-BD09-F1BFB1A1481A}"/>
              </a:ext>
            </a:extLst>
          </p:cNvPr>
          <p:cNvSpPr txBox="1"/>
          <p:nvPr/>
        </p:nvSpPr>
        <p:spPr>
          <a:xfrm rot="16200000">
            <a:off x="-710809" y="3366681"/>
            <a:ext cx="195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highlight>
                  <a:srgbClr val="FFFFFF"/>
                </a:highlight>
                <a:latin typeface="Century Gothic" panose="020B0502020202020204" pitchFamily="34" charset="0"/>
              </a:rPr>
              <a:t>S. OSCEOLA AVENUE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599C1-D3CF-4DCB-B27C-EC2247847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5" y="1339732"/>
            <a:ext cx="9323809" cy="53047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854E15-0E26-464C-AC59-5E4B484A86AE}"/>
              </a:ext>
            </a:extLst>
          </p:cNvPr>
          <p:cNvSpPr/>
          <p:nvPr/>
        </p:nvSpPr>
        <p:spPr>
          <a:xfrm>
            <a:off x="0" y="7302075"/>
            <a:ext cx="1002284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Retail parking available- valet, garage parking spaces &amp; ample street metered parking.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6C6BE4-BBA6-4978-B6CE-E3A8B6A3EA78}"/>
              </a:ext>
            </a:extLst>
          </p:cNvPr>
          <p:cNvSpPr txBox="1"/>
          <p:nvPr/>
        </p:nvSpPr>
        <p:spPr>
          <a:xfrm>
            <a:off x="7286251" y="2089741"/>
            <a:ext cx="2323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 STE 107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B596D5-CA31-4AD0-B0A3-95AA580E174E}"/>
              </a:ext>
            </a:extLst>
          </p:cNvPr>
          <p:cNvSpPr txBox="1"/>
          <p:nvPr/>
        </p:nvSpPr>
        <p:spPr>
          <a:xfrm>
            <a:off x="-193900" y="2089739"/>
            <a:ext cx="2323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 STE 102</a:t>
            </a:r>
          </a:p>
        </p:txBody>
      </p:sp>
    </p:spTree>
    <p:extLst>
      <p:ext uri="{BB962C8B-B14F-4D97-AF65-F5344CB8AC3E}">
        <p14:creationId xmlns:p14="http://schemas.microsoft.com/office/powerpoint/2010/main" val="29399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516060"/>
              </p:ext>
            </p:extLst>
          </p:nvPr>
        </p:nvGraphicFramePr>
        <p:xfrm>
          <a:off x="122825" y="5519933"/>
          <a:ext cx="4050638" cy="20793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2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757">
                  <a:extLst>
                    <a:ext uri="{9D8B030D-6E8A-4147-A177-3AD203B41FA5}">
                      <a16:colId xmlns:a16="http://schemas.microsoft.com/office/drawing/2014/main" val="3702356979"/>
                    </a:ext>
                  </a:extLst>
                </a:gridCol>
                <a:gridCol w="656743">
                  <a:extLst>
                    <a:ext uri="{9D8B030D-6E8A-4147-A177-3AD203B41FA5}">
                      <a16:colId xmlns:a16="http://schemas.microsoft.com/office/drawing/2014/main" val="3487784841"/>
                    </a:ext>
                  </a:extLst>
                </a:gridCol>
              </a:tblGrid>
              <a:tr h="40182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 MILE 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RADIUS</a:t>
                      </a: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 MILE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RADIUS</a:t>
                      </a: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 MILE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RADIUS</a:t>
                      </a: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 MIN DRIVE</a:t>
                      </a: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8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TOTAL POPULATION</a:t>
                      </a: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20,868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113,599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308,356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115,510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467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HOUSEHOLDS</a:t>
                      </a: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12,760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55,758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134,339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54,833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67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EMPLOYEES</a:t>
                      </a: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43,011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111,399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215,953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118,746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67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BUSINESSES</a:t>
                      </a: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5,452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31,122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16,238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67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MEDIAN AGE</a:t>
                      </a: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82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AVG. HOUSEHOLD INCOME</a:t>
                      </a:r>
                    </a:p>
                  </a:txBody>
                  <a:tcPr marL="59167" marR="59167" marT="29584" marB="29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$161,914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$135,303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$117,721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$122,539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AC52948-554C-4B6A-9C4E-C3B071CDEDAB}"/>
              </a:ext>
            </a:extLst>
          </p:cNvPr>
          <p:cNvSpPr txBox="1"/>
          <p:nvPr/>
        </p:nvSpPr>
        <p:spPr>
          <a:xfrm>
            <a:off x="7313404" y="150604"/>
            <a:ext cx="2677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DEMOGRAPHICS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82E768E-D6B3-4276-80A3-78FA13A62251}"/>
              </a:ext>
            </a:extLst>
          </p:cNvPr>
          <p:cNvGrpSpPr/>
          <p:nvPr/>
        </p:nvGrpSpPr>
        <p:grpSpPr>
          <a:xfrm>
            <a:off x="67661" y="780748"/>
            <a:ext cx="4084396" cy="4648699"/>
            <a:chOff x="46625" y="269239"/>
            <a:chExt cx="4084396" cy="4648699"/>
          </a:xfrm>
        </p:grpSpPr>
        <p:sp>
          <p:nvSpPr>
            <p:cNvPr id="50" name="Flowchart: Off-page Connector 49">
              <a:extLst>
                <a:ext uri="{FF2B5EF4-FFF2-40B4-BE49-F238E27FC236}">
                  <a16:creationId xmlns:a16="http://schemas.microsoft.com/office/drawing/2014/main" id="{AA26B50B-9578-4149-9F7E-EE62164D409F}"/>
                </a:ext>
              </a:extLst>
            </p:cNvPr>
            <p:cNvSpPr/>
            <p:nvPr/>
          </p:nvSpPr>
          <p:spPr>
            <a:xfrm rot="5400000">
              <a:off x="2461404" y="3330628"/>
              <a:ext cx="986681" cy="2187939"/>
            </a:xfrm>
            <a:prstGeom prst="flowChartOffpageConnector">
              <a:avLst/>
            </a:prstGeom>
            <a:solidFill>
              <a:srgbClr val="FF0000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Off-page Connector 25">
              <a:extLst>
                <a:ext uri="{FF2B5EF4-FFF2-40B4-BE49-F238E27FC236}">
                  <a16:creationId xmlns:a16="http://schemas.microsoft.com/office/drawing/2014/main" id="{A147D1F4-7B58-447B-8307-98174A2624A7}"/>
                </a:ext>
              </a:extLst>
            </p:cNvPr>
            <p:cNvSpPr/>
            <p:nvPr/>
          </p:nvSpPr>
          <p:spPr>
            <a:xfrm rot="16200000">
              <a:off x="658104" y="1752037"/>
              <a:ext cx="986681" cy="2187939"/>
            </a:xfrm>
            <a:prstGeom prst="flowChartOffpageConnector">
              <a:avLst/>
            </a:prstGeom>
            <a:solidFill>
              <a:srgbClr val="FF0000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Off-page Connector 27">
              <a:extLst>
                <a:ext uri="{FF2B5EF4-FFF2-40B4-BE49-F238E27FC236}">
                  <a16:creationId xmlns:a16="http://schemas.microsoft.com/office/drawing/2014/main" id="{4B47082C-161F-4B6F-A12A-50A4A35BD29E}"/>
                </a:ext>
              </a:extLst>
            </p:cNvPr>
            <p:cNvSpPr/>
            <p:nvPr/>
          </p:nvSpPr>
          <p:spPr>
            <a:xfrm rot="5400000">
              <a:off x="2452746" y="1230707"/>
              <a:ext cx="986681" cy="2187939"/>
            </a:xfrm>
            <a:prstGeom prst="flowChartOffpageConnector">
              <a:avLst/>
            </a:prstGeom>
            <a:solidFill>
              <a:srgbClr val="FF0000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Off-page Connector 28">
              <a:extLst>
                <a:ext uri="{FF2B5EF4-FFF2-40B4-BE49-F238E27FC236}">
                  <a16:creationId xmlns:a16="http://schemas.microsoft.com/office/drawing/2014/main" id="{C5B4F980-EAF6-4C81-B6C9-21BB0F918C2F}"/>
                </a:ext>
              </a:extLst>
            </p:cNvPr>
            <p:cNvSpPr/>
            <p:nvPr/>
          </p:nvSpPr>
          <p:spPr>
            <a:xfrm rot="5400000">
              <a:off x="2458803" y="180117"/>
              <a:ext cx="986681" cy="2187939"/>
            </a:xfrm>
            <a:prstGeom prst="flowChartOffpageConnector">
              <a:avLst/>
            </a:prstGeom>
            <a:solidFill>
              <a:srgbClr val="FF0000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Off-page Connector 29">
              <a:extLst>
                <a:ext uri="{FF2B5EF4-FFF2-40B4-BE49-F238E27FC236}">
                  <a16:creationId xmlns:a16="http://schemas.microsoft.com/office/drawing/2014/main" id="{BB7AFE03-1406-4537-8542-26F7474BA0AD}"/>
                </a:ext>
              </a:extLst>
            </p:cNvPr>
            <p:cNvSpPr/>
            <p:nvPr/>
          </p:nvSpPr>
          <p:spPr>
            <a:xfrm rot="16200000">
              <a:off x="647254" y="696330"/>
              <a:ext cx="986681" cy="2187939"/>
            </a:xfrm>
            <a:prstGeom prst="flowChartOffpageConnector">
              <a:avLst/>
            </a:prstGeom>
            <a:solidFill>
              <a:srgbClr val="C0000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Off-page Connector 30">
              <a:extLst>
                <a:ext uri="{FF2B5EF4-FFF2-40B4-BE49-F238E27FC236}">
                  <a16:creationId xmlns:a16="http://schemas.microsoft.com/office/drawing/2014/main" id="{09BC18D4-0E65-40A1-8F60-D79A6EAEF2C9}"/>
                </a:ext>
              </a:extLst>
            </p:cNvPr>
            <p:cNvSpPr/>
            <p:nvPr/>
          </p:nvSpPr>
          <p:spPr>
            <a:xfrm rot="16200000">
              <a:off x="647254" y="-331390"/>
              <a:ext cx="986681" cy="2187939"/>
            </a:xfrm>
            <a:prstGeom prst="flowChartOffpageConnector">
              <a:avLst/>
            </a:prstGeom>
            <a:solidFill>
              <a:srgbClr val="EE382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Off-page Connector 31">
              <a:extLst>
                <a:ext uri="{FF2B5EF4-FFF2-40B4-BE49-F238E27FC236}">
                  <a16:creationId xmlns:a16="http://schemas.microsoft.com/office/drawing/2014/main" id="{DEDB4C7F-97CE-4EB4-9266-38D17B66A364}"/>
                </a:ext>
              </a:extLst>
            </p:cNvPr>
            <p:cNvSpPr/>
            <p:nvPr/>
          </p:nvSpPr>
          <p:spPr>
            <a:xfrm rot="5400000">
              <a:off x="2461404" y="2282469"/>
              <a:ext cx="986681" cy="2187939"/>
            </a:xfrm>
            <a:prstGeom prst="flowChartOffpageConnector">
              <a:avLst/>
            </a:prstGeom>
            <a:solidFill>
              <a:srgbClr val="EE382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Off-page Connector 32">
              <a:extLst>
                <a:ext uri="{FF2B5EF4-FFF2-40B4-BE49-F238E27FC236}">
                  <a16:creationId xmlns:a16="http://schemas.microsoft.com/office/drawing/2014/main" id="{3992ED12-67A0-4B70-8B68-81EAF132A432}"/>
                </a:ext>
              </a:extLst>
            </p:cNvPr>
            <p:cNvSpPr/>
            <p:nvPr/>
          </p:nvSpPr>
          <p:spPr>
            <a:xfrm rot="16200000">
              <a:off x="658104" y="2802627"/>
              <a:ext cx="986681" cy="2187939"/>
            </a:xfrm>
            <a:prstGeom prst="flowChartOffpageConnector">
              <a:avLst/>
            </a:prstGeom>
            <a:solidFill>
              <a:srgbClr val="C0000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EDFB8882-0454-4553-BCE3-2EC558BF0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86" y="520608"/>
              <a:ext cx="571785" cy="571785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E74364C4-16E1-4DC0-9CA3-9FABC35DC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462" y="3037271"/>
              <a:ext cx="593608" cy="593608"/>
            </a:xfrm>
            <a:prstGeom prst="rect">
              <a:avLst/>
            </a:prstGeom>
          </p:spPr>
        </p:pic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83E303DB-CBC2-4C07-A8B3-BB12CC80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026" y="959253"/>
              <a:ext cx="576602" cy="576602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BFE8EEDF-F857-4031-891B-C9D70FD20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3539" y="2049967"/>
              <a:ext cx="507576" cy="507576"/>
            </a:xfrm>
            <a:prstGeom prst="rect">
              <a:avLst/>
            </a:prstGeom>
          </p:spPr>
        </p:pic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636D8D23-4D06-4A81-A3A3-257EB6F64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69" y="3609203"/>
              <a:ext cx="569521" cy="569521"/>
            </a:xfrm>
            <a:prstGeom prst="rect">
              <a:avLst/>
            </a:prstGeom>
          </p:spPr>
        </p:pic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3B89DC12-78E1-4DF9-88EB-44E90411A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89" y="2461821"/>
              <a:ext cx="732039" cy="732039"/>
            </a:xfrm>
            <a:prstGeom prst="rect">
              <a:avLst/>
            </a:prstGeom>
          </p:spPr>
        </p:pic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FD3F6D69-1407-43C2-9A00-6CC6E171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9" y="1456110"/>
              <a:ext cx="671357" cy="6713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3E740C-25F3-4543-B10D-10C2C640A47A}"/>
                </a:ext>
              </a:extLst>
            </p:cNvPr>
            <p:cNvSpPr txBox="1"/>
            <p:nvPr/>
          </p:nvSpPr>
          <p:spPr>
            <a:xfrm>
              <a:off x="776150" y="1346793"/>
              <a:ext cx="8739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2D8C07-B95F-4C93-8A86-E57DF137E121}"/>
                </a:ext>
              </a:extLst>
            </p:cNvPr>
            <p:cNvSpPr txBox="1"/>
            <p:nvPr/>
          </p:nvSpPr>
          <p:spPr>
            <a:xfrm>
              <a:off x="883475" y="2408931"/>
              <a:ext cx="8739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75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1248625-0F0C-4236-8A27-E9B6C4CB28D9}"/>
                </a:ext>
              </a:extLst>
            </p:cNvPr>
            <p:cNvSpPr txBox="1"/>
            <p:nvPr/>
          </p:nvSpPr>
          <p:spPr>
            <a:xfrm>
              <a:off x="869177" y="3454409"/>
              <a:ext cx="8739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60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90C43EE-D7F9-4528-BC90-D3EF9907FF99}"/>
                </a:ext>
              </a:extLst>
            </p:cNvPr>
            <p:cNvSpPr txBox="1"/>
            <p:nvPr/>
          </p:nvSpPr>
          <p:spPr>
            <a:xfrm>
              <a:off x="676687" y="520801"/>
              <a:ext cx="1287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20,868</a:t>
              </a:r>
              <a:endParaRPr lang="en-US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D77A0A2-B53D-4680-A59C-C73ECDC85EA7}"/>
                </a:ext>
              </a:extLst>
            </p:cNvPr>
            <p:cNvSpPr txBox="1"/>
            <p:nvPr/>
          </p:nvSpPr>
          <p:spPr>
            <a:xfrm>
              <a:off x="2621776" y="900466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$161,914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C20A739-3CF6-4454-BEBE-F51BB1AF0265}"/>
                </a:ext>
              </a:extLst>
            </p:cNvPr>
            <p:cNvSpPr txBox="1"/>
            <p:nvPr/>
          </p:nvSpPr>
          <p:spPr>
            <a:xfrm>
              <a:off x="2691547" y="1986506"/>
              <a:ext cx="1287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12,760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1978816-60E6-47E4-A65D-0C3108A8FB37}"/>
                </a:ext>
              </a:extLst>
            </p:cNvPr>
            <p:cNvSpPr txBox="1"/>
            <p:nvPr/>
          </p:nvSpPr>
          <p:spPr>
            <a:xfrm>
              <a:off x="2743527" y="2949017"/>
              <a:ext cx="1287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99,110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F29FB40-8A85-44F6-B8D0-0C9ED793A23B}"/>
                </a:ext>
              </a:extLst>
            </p:cNvPr>
            <p:cNvSpPr txBox="1"/>
            <p:nvPr/>
          </p:nvSpPr>
          <p:spPr>
            <a:xfrm>
              <a:off x="2784586" y="3999071"/>
              <a:ext cx="11961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96.1%</a:t>
              </a:r>
              <a:endParaRPr lang="en-US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47" descr="A close up of a logo&#10;&#10;Description automatically generated">
              <a:extLst>
                <a:ext uri="{FF2B5EF4-FFF2-40B4-BE49-F238E27FC236}">
                  <a16:creationId xmlns:a16="http://schemas.microsoft.com/office/drawing/2014/main" id="{D8F307BB-A44E-4A5E-A6D0-6DFEFC136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672" y="4021743"/>
              <a:ext cx="678617" cy="67861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C34532-88A9-482A-9760-267524819D8F}"/>
                </a:ext>
              </a:extLst>
            </p:cNvPr>
            <p:cNvSpPr txBox="1"/>
            <p:nvPr/>
          </p:nvSpPr>
          <p:spPr>
            <a:xfrm>
              <a:off x="732936" y="915855"/>
              <a:ext cx="12378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Population (1 mi)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88E567C-69A1-4823-91CD-73EA916CC47F}"/>
                </a:ext>
              </a:extLst>
            </p:cNvPr>
            <p:cNvSpPr txBox="1"/>
            <p:nvPr/>
          </p:nvSpPr>
          <p:spPr>
            <a:xfrm>
              <a:off x="615748" y="1973104"/>
              <a:ext cx="12394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Walkability Score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B022986-B3A3-425E-9B06-70A618E8EDF6}"/>
                </a:ext>
              </a:extLst>
            </p:cNvPr>
            <p:cNvSpPr txBox="1"/>
            <p:nvPr/>
          </p:nvSpPr>
          <p:spPr>
            <a:xfrm>
              <a:off x="920581" y="3048026"/>
              <a:ext cx="8194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Bike Score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330FDED-8631-45EB-BA65-0EAFA9CDE97B}"/>
                </a:ext>
              </a:extLst>
            </p:cNvPr>
            <p:cNvSpPr txBox="1"/>
            <p:nvPr/>
          </p:nvSpPr>
          <p:spPr>
            <a:xfrm>
              <a:off x="858331" y="4066528"/>
              <a:ext cx="9509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Transit Score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F19CB9B-FF34-4913-9905-3A7E59772DF4}"/>
                </a:ext>
              </a:extLst>
            </p:cNvPr>
            <p:cNvSpPr txBox="1"/>
            <p:nvPr/>
          </p:nvSpPr>
          <p:spPr>
            <a:xfrm>
              <a:off x="2721661" y="4381771"/>
              <a:ext cx="14093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Downtown Orlando</a:t>
              </a:r>
            </a:p>
            <a:p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Retail Occupancy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AE98F1D-9274-4E48-9FF2-0F741697ECB4}"/>
                </a:ext>
              </a:extLst>
            </p:cNvPr>
            <p:cNvSpPr txBox="1"/>
            <p:nvPr/>
          </p:nvSpPr>
          <p:spPr>
            <a:xfrm>
              <a:off x="2682613" y="3336464"/>
              <a:ext cx="14093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Downtown Orlando</a:t>
              </a:r>
            </a:p>
            <a:p>
              <a:pPr algn="ctr"/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Employees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CA983B0-CAD8-45AD-B373-9D0C8E556B3B}"/>
                </a:ext>
              </a:extLst>
            </p:cNvPr>
            <p:cNvSpPr txBox="1"/>
            <p:nvPr/>
          </p:nvSpPr>
          <p:spPr>
            <a:xfrm>
              <a:off x="2677430" y="2361056"/>
              <a:ext cx="12763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Households (1 mi)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6355388-FF3E-46EB-ABF3-1BE2C7C78054}"/>
                </a:ext>
              </a:extLst>
            </p:cNvPr>
            <p:cNvSpPr txBox="1"/>
            <p:nvPr/>
          </p:nvSpPr>
          <p:spPr>
            <a:xfrm>
              <a:off x="2757734" y="1300197"/>
              <a:ext cx="11608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Avg HH Income</a:t>
              </a:r>
            </a:p>
            <a:p>
              <a:pPr algn="ctr"/>
              <a:r>
                <a:rPr lang="en-US" sz="10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(1 mi)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BECE085-79B8-F246-9D76-29DAFCC7B4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954" y="1304418"/>
            <a:ext cx="5682786" cy="5767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C728B-2AF9-A74C-892C-85215F7D121F}"/>
              </a:ext>
            </a:extLst>
          </p:cNvPr>
          <p:cNvSpPr txBox="1"/>
          <p:nvPr/>
        </p:nvSpPr>
        <p:spPr>
          <a:xfrm>
            <a:off x="7066858" y="3357516"/>
            <a:ext cx="7428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1 MILE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0AC7DF-51DA-6541-BD85-6F36DA6A7DCC}"/>
              </a:ext>
            </a:extLst>
          </p:cNvPr>
          <p:cNvSpPr txBox="1"/>
          <p:nvPr/>
        </p:nvSpPr>
        <p:spPr>
          <a:xfrm>
            <a:off x="6967667" y="2426377"/>
            <a:ext cx="7428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3 MILE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E305DC-3BD1-4049-9644-0D397AE20B2E}"/>
              </a:ext>
            </a:extLst>
          </p:cNvPr>
          <p:cNvSpPr txBox="1"/>
          <p:nvPr/>
        </p:nvSpPr>
        <p:spPr>
          <a:xfrm>
            <a:off x="6867422" y="1505147"/>
            <a:ext cx="7428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5 MILE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ED4E44-C5C9-A643-8289-C58BDFF48FE3}"/>
              </a:ext>
            </a:extLst>
          </p:cNvPr>
          <p:cNvSpPr txBox="1"/>
          <p:nvPr/>
        </p:nvSpPr>
        <p:spPr>
          <a:xfrm>
            <a:off x="8782444" y="3551840"/>
            <a:ext cx="7428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10 MIN </a:t>
            </a:r>
          </a:p>
        </p:txBody>
      </p:sp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2C00F74D-6BF9-F641-B80C-56F9F64F7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75441" y="3640571"/>
            <a:ext cx="527342" cy="5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8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0E69F61-8EDF-4E86-AF03-1F7775E6D2D3}"/>
              </a:ext>
            </a:extLst>
          </p:cNvPr>
          <p:cNvSpPr txBox="1"/>
          <p:nvPr/>
        </p:nvSpPr>
        <p:spPr>
          <a:xfrm>
            <a:off x="7057453" y="96258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AERIAL OVERVIEW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5AF3ED-9AEF-6540-90FB-276B7A132FDB}"/>
              </a:ext>
            </a:extLst>
          </p:cNvPr>
          <p:cNvSpPr txBox="1"/>
          <p:nvPr/>
        </p:nvSpPr>
        <p:spPr>
          <a:xfrm>
            <a:off x="735717" y="6764109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DF2424"/>
                </a:solidFill>
                <a:latin typeface="Century Gothic" panose="020B0502020202020204" pitchFamily="34" charset="0"/>
              </a:rPr>
              <a:t>HISTORIC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767722-56DE-8241-ADED-E0353B1FA77C}"/>
              </a:ext>
            </a:extLst>
          </p:cNvPr>
          <p:cNvSpPr txBox="1"/>
          <p:nvPr/>
        </p:nvSpPr>
        <p:spPr>
          <a:xfrm>
            <a:off x="1722716" y="7209222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entury Gothic" panose="020B0502020202020204" pitchFamily="34" charset="0"/>
              </a:rPr>
              <a:t>District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A513FF3-1312-AC48-9180-A6648959F8BB}"/>
              </a:ext>
            </a:extLst>
          </p:cNvPr>
          <p:cNvCxnSpPr>
            <a:cxnSpLocks/>
          </p:cNvCxnSpPr>
          <p:nvPr/>
        </p:nvCxnSpPr>
        <p:spPr>
          <a:xfrm>
            <a:off x="2594497" y="6581650"/>
            <a:ext cx="0" cy="93534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BA85253-1FB3-A642-B95C-A60C352CDBC2}"/>
              </a:ext>
            </a:extLst>
          </p:cNvPr>
          <p:cNvSpPr txBox="1"/>
          <p:nvPr/>
        </p:nvSpPr>
        <p:spPr>
          <a:xfrm>
            <a:off x="735717" y="6534439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entury Gothic" panose="020B0502020202020204" pitchFamily="34" charset="0"/>
              </a:rPr>
              <a:t>Great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1E28E3-2659-BB4B-95BC-BEA84CB50050}"/>
              </a:ext>
            </a:extLst>
          </p:cNvPr>
          <p:cNvSpPr txBox="1"/>
          <p:nvPr/>
        </p:nvSpPr>
        <p:spPr>
          <a:xfrm>
            <a:off x="2813886" y="6752557"/>
            <a:ext cx="2315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DF2424"/>
                </a:solidFill>
                <a:latin typeface="Century Gothic" panose="020B0502020202020204" pitchFamily="34" charset="0"/>
              </a:rPr>
              <a:t>MAIN STREET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82306D-ADE6-6049-B386-C46E6612A707}"/>
              </a:ext>
            </a:extLst>
          </p:cNvPr>
          <p:cNvSpPr txBox="1"/>
          <p:nvPr/>
        </p:nvSpPr>
        <p:spPr>
          <a:xfrm>
            <a:off x="4051417" y="7178445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entury Gothic" panose="020B0502020202020204" pitchFamily="34" charset="0"/>
              </a:rPr>
              <a:t>America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A41BE7-9BCD-2C4D-BB35-B944E4DA7BC6}"/>
              </a:ext>
            </a:extLst>
          </p:cNvPr>
          <p:cNvSpPr txBox="1"/>
          <p:nvPr/>
        </p:nvSpPr>
        <p:spPr>
          <a:xfrm>
            <a:off x="2867627" y="6558046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entury Gothic" panose="020B0502020202020204" pitchFamily="34" charset="0"/>
              </a:rPr>
              <a:t>Part of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AF33E7-1D9F-6A4E-8726-FFD174505A9B}"/>
              </a:ext>
            </a:extLst>
          </p:cNvPr>
          <p:cNvSpPr txBox="1"/>
          <p:nvPr/>
        </p:nvSpPr>
        <p:spPr>
          <a:xfrm>
            <a:off x="5348331" y="6558046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entury Gothic" panose="020B0502020202020204" pitchFamily="34" charset="0"/>
              </a:rPr>
              <a:t>Wide Variety of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468612-1A49-AB41-97A2-CD3E5B480DB5}"/>
              </a:ext>
            </a:extLst>
          </p:cNvPr>
          <p:cNvSpPr txBox="1"/>
          <p:nvPr/>
        </p:nvSpPr>
        <p:spPr>
          <a:xfrm>
            <a:off x="6494939" y="7149123"/>
            <a:ext cx="8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entury Gothic" panose="020B0502020202020204" pitchFamily="34" charset="0"/>
              </a:rPr>
              <a:t>Events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CAF31C-EAF3-E343-B030-16E5FEAE4F85}"/>
              </a:ext>
            </a:extLst>
          </p:cNvPr>
          <p:cNvSpPr txBox="1"/>
          <p:nvPr/>
        </p:nvSpPr>
        <p:spPr>
          <a:xfrm>
            <a:off x="5762780" y="6746085"/>
            <a:ext cx="161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F2424"/>
                </a:solidFill>
                <a:latin typeface="Century Gothic" panose="020B0502020202020204" pitchFamily="34" charset="0"/>
              </a:rPr>
              <a:t>LOCAL</a:t>
            </a:r>
            <a:endParaRPr lang="en-US" sz="3300" b="1" dirty="0">
              <a:solidFill>
                <a:srgbClr val="DF2424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EF62DE-D553-0248-AE59-3EE6DB0ED0D8}"/>
              </a:ext>
            </a:extLst>
          </p:cNvPr>
          <p:cNvSpPr txBox="1"/>
          <p:nvPr/>
        </p:nvSpPr>
        <p:spPr>
          <a:xfrm>
            <a:off x="7840785" y="6789408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DF2424"/>
                </a:solidFill>
                <a:latin typeface="Century Gothic" panose="020B0502020202020204" pitchFamily="34" charset="0"/>
              </a:rPr>
              <a:t>VIBRANT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5ED359F-A613-464C-B11D-5C46B7261421}"/>
              </a:ext>
            </a:extLst>
          </p:cNvPr>
          <p:cNvSpPr txBox="1"/>
          <p:nvPr/>
        </p:nvSpPr>
        <p:spPr>
          <a:xfrm>
            <a:off x="7753440" y="6525611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entury Gothic" panose="020B0502020202020204" pitchFamily="34" charset="0"/>
              </a:rPr>
              <a:t>Join The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7B6B9A4-C601-7047-B82E-DD67AF1E7A5E}"/>
              </a:ext>
            </a:extLst>
          </p:cNvPr>
          <p:cNvSpPr txBox="1"/>
          <p:nvPr/>
        </p:nvSpPr>
        <p:spPr>
          <a:xfrm>
            <a:off x="8650778" y="7158303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entury Gothic" panose="020B0502020202020204" pitchFamily="34" charset="0"/>
              </a:rPr>
              <a:t>Tapestry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98C4522-EF1F-CC4F-AF5D-D1E930CE87EE}"/>
              </a:ext>
            </a:extLst>
          </p:cNvPr>
          <p:cNvCxnSpPr>
            <a:cxnSpLocks/>
          </p:cNvCxnSpPr>
          <p:nvPr/>
        </p:nvCxnSpPr>
        <p:spPr>
          <a:xfrm>
            <a:off x="7568954" y="6573317"/>
            <a:ext cx="0" cy="93534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B437A7D-A261-754D-9C50-4EF57F8AC270}"/>
              </a:ext>
            </a:extLst>
          </p:cNvPr>
          <p:cNvCxnSpPr>
            <a:cxnSpLocks/>
          </p:cNvCxnSpPr>
          <p:nvPr/>
        </p:nvCxnSpPr>
        <p:spPr>
          <a:xfrm>
            <a:off x="5239726" y="6581650"/>
            <a:ext cx="0" cy="93534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D5370B3-FC10-1934-DE92-370CBE967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10" y="713933"/>
            <a:ext cx="9657779" cy="54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11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9FD0C1-3813-E94A-934C-D16AC61C7C2D}"/>
              </a:ext>
            </a:extLst>
          </p:cNvPr>
          <p:cNvSpPr/>
          <p:nvPr/>
        </p:nvSpPr>
        <p:spPr>
          <a:xfrm>
            <a:off x="5193794" y="3234190"/>
            <a:ext cx="480389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entury Gothic" panose="020B0502020202020204" pitchFamily="34" charset="0"/>
              </a:rPr>
              <a:t>The Thornton Park &amp; South Eola Districts features numerous upscale eateries, inviting neighborhood bars, &amp; trendy boutiques.  </a:t>
            </a:r>
          </a:p>
          <a:p>
            <a:pPr algn="just"/>
            <a:endParaRPr lang="en-US" sz="1400" dirty="0">
              <a:latin typeface="Century Gothic" panose="020B0502020202020204" pitchFamily="34" charset="0"/>
            </a:endParaRPr>
          </a:p>
          <a:p>
            <a:pPr algn="just"/>
            <a:r>
              <a:rPr lang="en-US" sz="1400" dirty="0">
                <a:latin typeface="Century Gothic" panose="020B0502020202020204" pitchFamily="34" charset="0"/>
              </a:rPr>
              <a:t>Styles of homes range from 1920s bungalows to Craftsman-style structures to Tudor Revivals, all of them lining renovated brick streets with pristine landscaping. Adaptive reuse is also a calling card of the community.</a:t>
            </a:r>
          </a:p>
          <a:p>
            <a:pPr algn="just"/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1400" dirty="0">
                <a:latin typeface="Century Gothic" panose="020B0502020202020204" pitchFamily="34" charset="0"/>
              </a:rPr>
              <a:t>Thornton Park has a very cosmopolitan feel, as it is the location of exclusive restaurants, high- end fashion boutiques, and The Sanctuary, which has some of the most expensive condo units in Orlando. </a:t>
            </a:r>
          </a:p>
          <a:p>
            <a:pPr algn="just"/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1400" dirty="0">
                <a:latin typeface="Century Gothic" panose="020B0502020202020204" pitchFamily="34" charset="0"/>
              </a:rPr>
              <a:t>The Districts have also become one of the most desirable and expensive places to live in downtown, attracting young professionals as well as urban dwellers. As a result, the area has become a lively 24/7 neighborhood, with a diverse mix of people.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EA5EEB2-827B-4694-8E39-65D097783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2"/>
          <a:stretch/>
        </p:blipFill>
        <p:spPr>
          <a:xfrm>
            <a:off x="23348" y="2333026"/>
            <a:ext cx="5113785" cy="54393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829337-B22C-4F2E-9410-8A36F466CB28}"/>
              </a:ext>
            </a:extLst>
          </p:cNvPr>
          <p:cNvGrpSpPr/>
          <p:nvPr/>
        </p:nvGrpSpPr>
        <p:grpSpPr>
          <a:xfrm>
            <a:off x="5826037" y="1801458"/>
            <a:ext cx="3735977" cy="1720131"/>
            <a:chOff x="6322423" y="-304277"/>
            <a:chExt cx="3735977" cy="17201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2F02AE-E94D-4A4B-A98C-E1E9CDA636B2}"/>
                </a:ext>
              </a:extLst>
            </p:cNvPr>
            <p:cNvSpPr txBox="1"/>
            <p:nvPr/>
          </p:nvSpPr>
          <p:spPr>
            <a:xfrm>
              <a:off x="6322423" y="-153806"/>
              <a:ext cx="84991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>
                  <a:solidFill>
                    <a:schemeClr val="bg1">
                      <a:lumMod val="75000"/>
                    </a:schemeClr>
                  </a:solidFill>
                  <a:latin typeface="Copperplate Gothic Bold" panose="020E0705020206020404" pitchFamily="34" charset="0"/>
                </a:rPr>
                <a:t>“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A9A7D9-D13C-42D3-9ACC-9BCA9F5AAF49}"/>
                </a:ext>
              </a:extLst>
            </p:cNvPr>
            <p:cNvSpPr txBox="1"/>
            <p:nvPr/>
          </p:nvSpPr>
          <p:spPr>
            <a:xfrm rot="10800000">
              <a:off x="9208487" y="-304277"/>
              <a:ext cx="84991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>
                  <a:solidFill>
                    <a:schemeClr val="bg1">
                      <a:lumMod val="75000"/>
                    </a:schemeClr>
                  </a:solidFill>
                  <a:latin typeface="Copperplate Gothic Bold" panose="020E0705020206020404" pitchFamily="34" charset="0"/>
                </a:rPr>
                <a:t>“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2B49F7-AAFA-4829-A50C-BD27328E0E29}"/>
                </a:ext>
              </a:extLst>
            </p:cNvPr>
            <p:cNvSpPr txBox="1"/>
            <p:nvPr/>
          </p:nvSpPr>
          <p:spPr>
            <a:xfrm>
              <a:off x="6387738" y="277081"/>
              <a:ext cx="34015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Perpetua Titling MT" panose="02020502060505020804" pitchFamily="18" charset="0"/>
                  <a:cs typeface="Century Gothic"/>
                </a:rPr>
                <a:t>The #1 Downtown District in Orlando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E2D31-E6FA-4281-BCB9-6608C5D5F0FA}"/>
              </a:ext>
            </a:extLst>
          </p:cNvPr>
          <p:cNvGrpSpPr/>
          <p:nvPr/>
        </p:nvGrpSpPr>
        <p:grpSpPr>
          <a:xfrm>
            <a:off x="49473" y="625020"/>
            <a:ext cx="9974343" cy="1548966"/>
            <a:chOff x="-1788450" y="364759"/>
            <a:chExt cx="9276081" cy="1440529"/>
          </a:xfrm>
        </p:grpSpPr>
        <p:pic>
          <p:nvPicPr>
            <p:cNvPr id="15" name="Picture 14" descr="A dining room table&#10;&#10;Description automatically generated">
              <a:extLst>
                <a:ext uri="{FF2B5EF4-FFF2-40B4-BE49-F238E27FC236}">
                  <a16:creationId xmlns:a16="http://schemas.microsoft.com/office/drawing/2014/main" id="{D9E8225B-F217-430C-A0D1-78E3E7E73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313" y="374697"/>
              <a:ext cx="1892318" cy="1420126"/>
            </a:xfrm>
            <a:prstGeom prst="rect">
              <a:avLst/>
            </a:prstGeom>
          </p:spPr>
        </p:pic>
        <p:pic>
          <p:nvPicPr>
            <p:cNvPr id="17" name="Picture 16" descr="A body of water with buildings in the background&#10;&#10;Description automatically generated">
              <a:extLst>
                <a:ext uri="{FF2B5EF4-FFF2-40B4-BE49-F238E27FC236}">
                  <a16:creationId xmlns:a16="http://schemas.microsoft.com/office/drawing/2014/main" id="{B4597C56-3CC7-4CF8-8E8D-8AF9B2F9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1676" y="374697"/>
              <a:ext cx="2516975" cy="1415798"/>
            </a:xfrm>
            <a:prstGeom prst="rect">
              <a:avLst/>
            </a:prstGeom>
          </p:spPr>
        </p:pic>
        <p:pic>
          <p:nvPicPr>
            <p:cNvPr id="19" name="Picture 18" descr="A picture containing indoor, ceiling, room, floor&#10;&#10;Description automatically generated">
              <a:extLst>
                <a:ext uri="{FF2B5EF4-FFF2-40B4-BE49-F238E27FC236}">
                  <a16:creationId xmlns:a16="http://schemas.microsoft.com/office/drawing/2014/main" id="{7387DDE0-4004-408F-8E9A-8249C87B2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53" y="364760"/>
              <a:ext cx="2560938" cy="1440528"/>
            </a:xfrm>
            <a:prstGeom prst="rect">
              <a:avLst/>
            </a:prstGeom>
          </p:spPr>
        </p:pic>
        <p:pic>
          <p:nvPicPr>
            <p:cNvPr id="23" name="Picture 22" descr="A picture containing road, outdoor, building, street&#10;&#10;Description automatically generated">
              <a:extLst>
                <a:ext uri="{FF2B5EF4-FFF2-40B4-BE49-F238E27FC236}">
                  <a16:creationId xmlns:a16="http://schemas.microsoft.com/office/drawing/2014/main" id="{5137F9ED-6453-4725-BB2C-A9A5D9ECD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8450" y="364759"/>
              <a:ext cx="2158418" cy="143669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B8F60CB-B29F-4C8D-AAE4-110107AEBDC7}"/>
              </a:ext>
            </a:extLst>
          </p:cNvPr>
          <p:cNvSpPr txBox="1"/>
          <p:nvPr/>
        </p:nvSpPr>
        <p:spPr>
          <a:xfrm>
            <a:off x="5068613" y="75850"/>
            <a:ext cx="4955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THORNTON PARK &amp; SOUTH EOLA</a:t>
            </a:r>
          </a:p>
        </p:txBody>
      </p:sp>
    </p:spTree>
    <p:extLst>
      <p:ext uri="{BB962C8B-B14F-4D97-AF65-F5344CB8AC3E}">
        <p14:creationId xmlns:p14="http://schemas.microsoft.com/office/powerpoint/2010/main" val="39092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76B506CA-A4B5-42F8-9088-E6C564799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 b="44590"/>
          <a:stretch/>
        </p:blipFill>
        <p:spPr>
          <a:xfrm>
            <a:off x="-1306" y="362406"/>
            <a:ext cx="10058400" cy="19427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2AB254-5B92-4BFD-9A4E-08611EF1B292}"/>
              </a:ext>
            </a:extLst>
          </p:cNvPr>
          <p:cNvSpPr txBox="1"/>
          <p:nvPr/>
        </p:nvSpPr>
        <p:spPr>
          <a:xfrm>
            <a:off x="5027894" y="0"/>
            <a:ext cx="5061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DOWNTOWN POINTS OF INTEREST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3B29B9-9716-45C1-9B54-DA69E0827885}"/>
              </a:ext>
            </a:extLst>
          </p:cNvPr>
          <p:cNvSpPr txBox="1"/>
          <p:nvPr/>
        </p:nvSpPr>
        <p:spPr>
          <a:xfrm>
            <a:off x="0" y="362408"/>
            <a:ext cx="1722120" cy="1015663"/>
          </a:xfrm>
          <a:prstGeom prst="rect">
            <a:avLst/>
          </a:prstGeom>
          <a:solidFill>
            <a:srgbClr val="E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EXPLORIA STADIUM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25,500 capacity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Home to Orlando City Soccer Team &amp; Orlando Pride National Women’s Soccer League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D9797-31DB-474C-9941-D5116E33A514}"/>
              </a:ext>
            </a:extLst>
          </p:cNvPr>
          <p:cNvSpPr txBox="1"/>
          <p:nvPr/>
        </p:nvSpPr>
        <p:spPr>
          <a:xfrm>
            <a:off x="0" y="1396436"/>
            <a:ext cx="1722120" cy="1169551"/>
          </a:xfrm>
          <a:prstGeom prst="rect">
            <a:avLst/>
          </a:prstGeom>
          <a:solidFill>
            <a:srgbClr val="E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CREATIVE VILLAGE 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68-AC mixed use urban infill neighborhood. Home to UCF/Valencia Downtown campus, offices, retail, residential and hotels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EF9E8-AAD9-45B8-A6CA-10AD9420F4AE}"/>
              </a:ext>
            </a:extLst>
          </p:cNvPr>
          <p:cNvSpPr txBox="1"/>
          <p:nvPr/>
        </p:nvSpPr>
        <p:spPr>
          <a:xfrm>
            <a:off x="0" y="2584352"/>
            <a:ext cx="1722120" cy="1169551"/>
          </a:xfrm>
          <a:prstGeom prst="rect">
            <a:avLst/>
          </a:prstGeom>
          <a:solidFill>
            <a:srgbClr val="E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LAKE EOLA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Orlando’s destination park &amp; home to the famous swans, a wide variety of events, Walt Disney Amphitheatre &amp; Orlando Farmer’s Market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AA806D-2AF2-4659-B02D-72B05E0CD38A}"/>
              </a:ext>
            </a:extLst>
          </p:cNvPr>
          <p:cNvSpPr txBox="1"/>
          <p:nvPr/>
        </p:nvSpPr>
        <p:spPr>
          <a:xfrm>
            <a:off x="0" y="3782426"/>
            <a:ext cx="1722120" cy="861774"/>
          </a:xfrm>
          <a:prstGeom prst="rect">
            <a:avLst/>
          </a:prstGeom>
          <a:solidFill>
            <a:srgbClr val="E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ABBEY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Thornton Park’s premier entertainment venue, hosting concerts, theatre, cabaret &amp; 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211F3-072B-40A1-AFB1-DE3D3D476F66}"/>
              </a:ext>
            </a:extLst>
          </p:cNvPr>
          <p:cNvSpPr txBox="1"/>
          <p:nvPr/>
        </p:nvSpPr>
        <p:spPr>
          <a:xfrm>
            <a:off x="1" y="4672725"/>
            <a:ext cx="1722120" cy="861774"/>
          </a:xfrm>
          <a:prstGeom prst="rect">
            <a:avLst/>
          </a:prstGeom>
          <a:solidFill>
            <a:srgbClr val="E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DR. PHILLIPS CENTER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The two-block expanse is home to four premier theaters &amp; school of the arts, with 5,125 capacity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BE0202-6D40-43E4-BB2A-808CE14BFB49}"/>
              </a:ext>
            </a:extLst>
          </p:cNvPr>
          <p:cNvSpPr txBox="1"/>
          <p:nvPr/>
        </p:nvSpPr>
        <p:spPr>
          <a:xfrm>
            <a:off x="1" y="5562963"/>
            <a:ext cx="1722120" cy="861774"/>
          </a:xfrm>
          <a:prstGeom prst="rect">
            <a:avLst/>
          </a:prstGeom>
          <a:solidFill>
            <a:srgbClr val="E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CHURCH STREET STATION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Historic train station and retail space, home to a variety of restaurants &amp; an entertainment venue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D2BA4-D64D-48BB-B606-FC773F1A0ECB}"/>
              </a:ext>
            </a:extLst>
          </p:cNvPr>
          <p:cNvSpPr txBox="1"/>
          <p:nvPr/>
        </p:nvSpPr>
        <p:spPr>
          <a:xfrm>
            <a:off x="0" y="6468863"/>
            <a:ext cx="1722120" cy="1169551"/>
          </a:xfrm>
          <a:prstGeom prst="rect">
            <a:avLst/>
          </a:prstGeom>
          <a:solidFill>
            <a:srgbClr val="E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KIACENTER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20,000 capacity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Orlando’s sports and entertainment venue home to the Orlando Magic, Solar Bears &amp; Orlando Predators</a:t>
            </a:r>
          </a:p>
        </p:txBody>
      </p:sp>
      <p:pic>
        <p:nvPicPr>
          <p:cNvPr id="18" name="Picture 17" descr="A picture containing table, different, large, display&#10;&#10;Description automatically generated">
            <a:extLst>
              <a:ext uri="{FF2B5EF4-FFF2-40B4-BE49-F238E27FC236}">
                <a16:creationId xmlns:a16="http://schemas.microsoft.com/office/drawing/2014/main" id="{9860475D-6123-5946-ABF6-29023B9B5C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4408" r="5221" b="2789"/>
          <a:stretch/>
        </p:blipFill>
        <p:spPr>
          <a:xfrm>
            <a:off x="1954531" y="2476224"/>
            <a:ext cx="7811769" cy="50365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70F12C-8C75-C645-ACEB-CC097F30A123}"/>
              </a:ext>
            </a:extLst>
          </p:cNvPr>
          <p:cNvSpPr/>
          <p:nvPr/>
        </p:nvSpPr>
        <p:spPr>
          <a:xfrm>
            <a:off x="7226300" y="5103612"/>
            <a:ext cx="165100" cy="306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Marker with solid fill">
            <a:extLst>
              <a:ext uri="{FF2B5EF4-FFF2-40B4-BE49-F238E27FC236}">
                <a16:creationId xmlns:a16="http://schemas.microsoft.com/office/drawing/2014/main" id="{F1307FB3-E6A3-894C-97F7-9B36DCE5B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1897" y="4656295"/>
            <a:ext cx="753905" cy="753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Orlando's Premier Downtown Sports and Entertainment Destination to be  Renamed Kia Center | NBA.com">
            <a:extLst>
              <a:ext uri="{FF2B5EF4-FFF2-40B4-BE49-F238E27FC236}">
                <a16:creationId xmlns:a16="http://schemas.microsoft.com/office/drawing/2014/main" id="{E5D7C1B6-16C9-6D2F-02B6-22615A7AA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99" y="4979459"/>
            <a:ext cx="1665010" cy="16318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79B87-3F8B-5715-C732-5983C42BF169}"/>
              </a:ext>
            </a:extLst>
          </p:cNvPr>
          <p:cNvSpPr txBox="1"/>
          <p:nvPr/>
        </p:nvSpPr>
        <p:spPr>
          <a:xfrm>
            <a:off x="2533960" y="5426777"/>
            <a:ext cx="19440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Century Gothic" panose="020B0502020202020204" pitchFamily="34" charset="0"/>
              </a:rPr>
              <a:t>KIA CENTER</a:t>
            </a:r>
          </a:p>
        </p:txBody>
      </p:sp>
    </p:spTree>
    <p:extLst>
      <p:ext uri="{BB962C8B-B14F-4D97-AF65-F5344CB8AC3E}">
        <p14:creationId xmlns:p14="http://schemas.microsoft.com/office/powerpoint/2010/main" val="1664670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944822" y="4168545"/>
            <a:ext cx="562975" cy="341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1" b="1" dirty="0">
                <a:solidFill>
                  <a:schemeClr val="bg1"/>
                </a:solidFill>
              </a:rPr>
              <a:t>COMING</a:t>
            </a:r>
          </a:p>
          <a:p>
            <a:r>
              <a:rPr lang="en-US" sz="811" b="1" dirty="0">
                <a:solidFill>
                  <a:schemeClr val="bg1"/>
                </a:solidFill>
              </a:rPr>
              <a:t>SOON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1572AD-15ED-499B-B8CA-701679A3E646}"/>
              </a:ext>
            </a:extLst>
          </p:cNvPr>
          <p:cNvSpPr txBox="1"/>
          <p:nvPr/>
        </p:nvSpPr>
        <p:spPr>
          <a:xfrm>
            <a:off x="3693280" y="3719"/>
            <a:ext cx="6444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SURROUNDING RESIDENTIAL COMMUNITIES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34D828-3364-4465-9FC2-B6CEC6996C33}"/>
              </a:ext>
            </a:extLst>
          </p:cNvPr>
          <p:cNvGrpSpPr/>
          <p:nvPr/>
        </p:nvGrpSpPr>
        <p:grpSpPr>
          <a:xfrm>
            <a:off x="-50800" y="481500"/>
            <a:ext cx="10058400" cy="1725303"/>
            <a:chOff x="0" y="5806669"/>
            <a:chExt cx="10229710" cy="175468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1D82EC2-E038-4739-B0AB-E72100C27676}"/>
                </a:ext>
              </a:extLst>
            </p:cNvPr>
            <p:cNvGrpSpPr/>
            <p:nvPr/>
          </p:nvGrpSpPr>
          <p:grpSpPr>
            <a:xfrm>
              <a:off x="0" y="5826924"/>
              <a:ext cx="7838440" cy="1734433"/>
              <a:chOff x="0" y="5705888"/>
              <a:chExt cx="8867563" cy="1962150"/>
            </a:xfrm>
          </p:grpSpPr>
          <p:pic>
            <p:nvPicPr>
              <p:cNvPr id="2050" name="Picture 2" descr="Image result for camden thornton park">
                <a:extLst>
                  <a:ext uri="{FF2B5EF4-FFF2-40B4-BE49-F238E27FC236}">
                    <a16:creationId xmlns:a16="http://schemas.microsoft.com/office/drawing/2014/main" id="{1DA19B6D-02C6-4389-B6AC-110549BEDD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705888"/>
                <a:ext cx="2590800" cy="1962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Image result for the sanctuary orlando">
                <a:extLst>
                  <a:ext uri="{FF2B5EF4-FFF2-40B4-BE49-F238E27FC236}">
                    <a16:creationId xmlns:a16="http://schemas.microsoft.com/office/drawing/2014/main" id="{E62BA275-7C37-46F5-8C5D-705B7D125A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9839" y="5708745"/>
                <a:ext cx="3492500" cy="19592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Image result for the waverly orlando">
                <a:extLst>
                  <a:ext uri="{FF2B5EF4-FFF2-40B4-BE49-F238E27FC236}">
                    <a16:creationId xmlns:a16="http://schemas.microsoft.com/office/drawing/2014/main" id="{C0A4F40E-E62D-4AE2-B9AD-5CEF47A644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1378" y="5705888"/>
                <a:ext cx="2626185" cy="1962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6" name="Picture 8" descr="Image result for 101 eola">
              <a:extLst>
                <a:ext uri="{FF2B5EF4-FFF2-40B4-BE49-F238E27FC236}">
                  <a16:creationId xmlns:a16="http://schemas.microsoft.com/office/drawing/2014/main" id="{FD32052D-D834-4F8D-8FAF-00DB30FB2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306" y="5806669"/>
              <a:ext cx="2321404" cy="1743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9E1D23C-7CF9-294A-AE01-7221869691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4" r="2091"/>
          <a:stretch/>
        </p:blipFill>
        <p:spPr>
          <a:xfrm>
            <a:off x="112918" y="2608564"/>
            <a:ext cx="6308592" cy="47596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DD038-BD27-314A-86D2-8E24C117A04E}"/>
              </a:ext>
            </a:extLst>
          </p:cNvPr>
          <p:cNvSpPr/>
          <p:nvPr/>
        </p:nvSpPr>
        <p:spPr>
          <a:xfrm>
            <a:off x="4129475" y="4847168"/>
            <a:ext cx="1037964" cy="348342"/>
          </a:xfrm>
          <a:prstGeom prst="rect">
            <a:avLst/>
          </a:prstGeom>
          <a:solidFill>
            <a:srgbClr val="DF242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8908CC-6584-6740-A88C-9AD92D8F229B}"/>
              </a:ext>
            </a:extLst>
          </p:cNvPr>
          <p:cNvSpPr txBox="1"/>
          <p:nvPr/>
        </p:nvSpPr>
        <p:spPr>
          <a:xfrm>
            <a:off x="4346063" y="4796865"/>
            <a:ext cx="1248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7C0289-D090-724B-BF70-88CD527988BB}"/>
              </a:ext>
            </a:extLst>
          </p:cNvPr>
          <p:cNvSpPr txBox="1"/>
          <p:nvPr/>
        </p:nvSpPr>
        <p:spPr>
          <a:xfrm>
            <a:off x="1034714" y="6672144"/>
            <a:ext cx="268321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E75FE2-1788-F540-ADE2-B75C2CD5C54E}"/>
              </a:ext>
            </a:extLst>
          </p:cNvPr>
          <p:cNvSpPr txBox="1"/>
          <p:nvPr/>
        </p:nvSpPr>
        <p:spPr>
          <a:xfrm>
            <a:off x="3757399" y="5242339"/>
            <a:ext cx="268321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FEF14A-CBB3-9A43-8CD8-532D61F84288}"/>
              </a:ext>
            </a:extLst>
          </p:cNvPr>
          <p:cNvSpPr txBox="1"/>
          <p:nvPr/>
        </p:nvSpPr>
        <p:spPr>
          <a:xfrm>
            <a:off x="3726089" y="5708759"/>
            <a:ext cx="268321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B10DF7-CFC2-0240-B74E-4123FF1F7915}"/>
              </a:ext>
            </a:extLst>
          </p:cNvPr>
          <p:cNvSpPr txBox="1"/>
          <p:nvPr/>
        </p:nvSpPr>
        <p:spPr>
          <a:xfrm>
            <a:off x="2977487" y="5242339"/>
            <a:ext cx="268321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A3E269-B703-514E-8808-D0ADD409B5B8}"/>
              </a:ext>
            </a:extLst>
          </p:cNvPr>
          <p:cNvSpPr txBox="1"/>
          <p:nvPr/>
        </p:nvSpPr>
        <p:spPr>
          <a:xfrm>
            <a:off x="2063414" y="5041542"/>
            <a:ext cx="268321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42EB11-72D4-9E45-9882-EF914FA488FB}"/>
              </a:ext>
            </a:extLst>
          </p:cNvPr>
          <p:cNvSpPr txBox="1"/>
          <p:nvPr/>
        </p:nvSpPr>
        <p:spPr>
          <a:xfrm>
            <a:off x="3362114" y="4867200"/>
            <a:ext cx="268321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64B3DE-EE78-E946-9A15-983F808BDA07}"/>
              </a:ext>
            </a:extLst>
          </p:cNvPr>
          <p:cNvSpPr txBox="1"/>
          <p:nvPr/>
        </p:nvSpPr>
        <p:spPr>
          <a:xfrm>
            <a:off x="2449857" y="4021474"/>
            <a:ext cx="268321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A4368B-3509-894B-9FDE-4838518AFAE3}"/>
              </a:ext>
            </a:extLst>
          </p:cNvPr>
          <p:cNvSpPr txBox="1"/>
          <p:nvPr/>
        </p:nvSpPr>
        <p:spPr>
          <a:xfrm>
            <a:off x="3559121" y="4407305"/>
            <a:ext cx="268321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A51AB6-2318-A94F-BE01-E4D146A38BE5}"/>
              </a:ext>
            </a:extLst>
          </p:cNvPr>
          <p:cNvSpPr txBox="1"/>
          <p:nvPr/>
        </p:nvSpPr>
        <p:spPr>
          <a:xfrm>
            <a:off x="2998893" y="4385553"/>
            <a:ext cx="268321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79F03B-B666-594B-A534-84024B313108}"/>
              </a:ext>
            </a:extLst>
          </p:cNvPr>
          <p:cNvSpPr txBox="1"/>
          <p:nvPr/>
        </p:nvSpPr>
        <p:spPr>
          <a:xfrm>
            <a:off x="2903991" y="4003698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70CA21-5345-B34A-B377-C9ADF1C35009}"/>
              </a:ext>
            </a:extLst>
          </p:cNvPr>
          <p:cNvSpPr txBox="1"/>
          <p:nvPr/>
        </p:nvSpPr>
        <p:spPr>
          <a:xfrm>
            <a:off x="3402126" y="3912189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EC395A-BADF-8D40-B92A-66894C429EFB}"/>
              </a:ext>
            </a:extLst>
          </p:cNvPr>
          <p:cNvSpPr txBox="1"/>
          <p:nvPr/>
        </p:nvSpPr>
        <p:spPr>
          <a:xfrm>
            <a:off x="3464219" y="3484525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ACF9F3-586C-794D-BD25-44FCA9F943ED}"/>
              </a:ext>
            </a:extLst>
          </p:cNvPr>
          <p:cNvSpPr txBox="1"/>
          <p:nvPr/>
        </p:nvSpPr>
        <p:spPr>
          <a:xfrm>
            <a:off x="3983917" y="3969410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D754CB-0F11-5140-849C-E128295A915D}"/>
              </a:ext>
            </a:extLst>
          </p:cNvPr>
          <p:cNvSpPr txBox="1"/>
          <p:nvPr/>
        </p:nvSpPr>
        <p:spPr>
          <a:xfrm>
            <a:off x="4504191" y="3939960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5EE723-BB8A-844A-ABBE-9476BC5957E9}"/>
              </a:ext>
            </a:extLst>
          </p:cNvPr>
          <p:cNvSpPr txBox="1"/>
          <p:nvPr/>
        </p:nvSpPr>
        <p:spPr>
          <a:xfrm>
            <a:off x="5048219" y="3927008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6C0D81-F38C-514A-A6CD-ADC3F1483ED2}"/>
              </a:ext>
            </a:extLst>
          </p:cNvPr>
          <p:cNvSpPr txBox="1"/>
          <p:nvPr/>
        </p:nvSpPr>
        <p:spPr>
          <a:xfrm>
            <a:off x="5320620" y="3434237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D58C1D-4CF5-7E49-9C51-DCA8B84DF3E5}"/>
              </a:ext>
            </a:extLst>
          </p:cNvPr>
          <p:cNvSpPr txBox="1"/>
          <p:nvPr/>
        </p:nvSpPr>
        <p:spPr>
          <a:xfrm>
            <a:off x="5233534" y="4419779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75F6A5-3C66-D24F-87AC-4D191917FC02}"/>
              </a:ext>
            </a:extLst>
          </p:cNvPr>
          <p:cNvSpPr txBox="1"/>
          <p:nvPr/>
        </p:nvSpPr>
        <p:spPr>
          <a:xfrm>
            <a:off x="4590709" y="4398238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26FC3B-623C-2B4F-BA03-80D1A0202639}"/>
              </a:ext>
            </a:extLst>
          </p:cNvPr>
          <p:cNvSpPr txBox="1"/>
          <p:nvPr/>
        </p:nvSpPr>
        <p:spPr>
          <a:xfrm>
            <a:off x="5778743" y="4819136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39807E-11D2-EF43-A547-2DAB21931EBA}"/>
              </a:ext>
            </a:extLst>
          </p:cNvPr>
          <p:cNvSpPr txBox="1"/>
          <p:nvPr/>
        </p:nvSpPr>
        <p:spPr>
          <a:xfrm>
            <a:off x="5881315" y="5242340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9B8C78-15B0-E84D-B08F-A9AE36676E7D}"/>
              </a:ext>
            </a:extLst>
          </p:cNvPr>
          <p:cNvSpPr txBox="1"/>
          <p:nvPr/>
        </p:nvSpPr>
        <p:spPr>
          <a:xfrm>
            <a:off x="4635883" y="5302605"/>
            <a:ext cx="458123" cy="338554"/>
          </a:xfrm>
          <a:prstGeom prst="rect">
            <a:avLst/>
          </a:prstGeom>
          <a:solidFill>
            <a:srgbClr val="DF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21</a:t>
            </a:r>
          </a:p>
        </p:txBody>
      </p:sp>
      <p:graphicFrame>
        <p:nvGraphicFramePr>
          <p:cNvPr id="46" name="Table 16">
            <a:extLst>
              <a:ext uri="{FF2B5EF4-FFF2-40B4-BE49-F238E27FC236}">
                <a16:creationId xmlns:a16="http://schemas.microsoft.com/office/drawing/2014/main" id="{51A71A3F-C4C4-7C47-8AC4-67AC23220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626439"/>
              </p:ext>
            </p:extLst>
          </p:nvPr>
        </p:nvGraphicFramePr>
        <p:xfrm>
          <a:off x="6535016" y="2322120"/>
          <a:ext cx="3256684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736">
                  <a:extLst>
                    <a:ext uri="{9D8B030D-6E8A-4147-A177-3AD203B41FA5}">
                      <a16:colId xmlns:a16="http://schemas.microsoft.com/office/drawing/2014/main" val="481321112"/>
                    </a:ext>
                  </a:extLst>
                </a:gridCol>
                <a:gridCol w="2109348">
                  <a:extLst>
                    <a:ext uri="{9D8B030D-6E8A-4147-A177-3AD203B41FA5}">
                      <a16:colId xmlns:a16="http://schemas.microsoft.com/office/drawing/2014/main" val="273219505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207294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SITE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CAMDEN LAKE EOLA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197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Grande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235852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Lutheran Towers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67425"/>
                  </a:ext>
                </a:extLst>
              </a:tr>
              <a:tr h="127714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Windsor 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975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Osceola Brownstones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625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Star Tower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864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Camden Thornton Park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853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Citi Tower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71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Baptist Terrace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575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Waverly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39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Paramount on Lake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Eola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081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11-13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Post Parkside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08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530 East Central Condos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83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Eola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South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896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Thornton Park Central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60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101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Eola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Sanctuary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346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Summer Winds Townhomes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569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Thornton Park Brownstones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52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Jackson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6949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D7C8ADD1-B838-6B47-AEAB-26A5C58D8DBA}"/>
              </a:ext>
            </a:extLst>
          </p:cNvPr>
          <p:cNvSpPr txBox="1"/>
          <p:nvPr/>
        </p:nvSpPr>
        <p:spPr>
          <a:xfrm>
            <a:off x="7101249" y="7270984"/>
            <a:ext cx="46513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DF2424"/>
                </a:solidFill>
                <a:latin typeface="Century Gothic" panose="020B0502020202020204" pitchFamily="34" charset="0"/>
              </a:rPr>
              <a:t>3,366 TOTAL UNITS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025FC15-F849-AA44-B2DE-37EFCEAD3381}"/>
              </a:ext>
            </a:extLst>
          </p:cNvPr>
          <p:cNvCxnSpPr>
            <a:cxnSpLocks/>
          </p:cNvCxnSpPr>
          <p:nvPr/>
        </p:nvCxnSpPr>
        <p:spPr>
          <a:xfrm>
            <a:off x="7065793" y="7302041"/>
            <a:ext cx="0" cy="3671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41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974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FE1B547-3AD9-524A-8582-C2D99C854F30}"/>
              </a:ext>
            </a:extLst>
          </p:cNvPr>
          <p:cNvSpPr/>
          <p:nvPr/>
        </p:nvSpPr>
        <p:spPr>
          <a:xfrm rot="16200000">
            <a:off x="2164976" y="-121025"/>
            <a:ext cx="7772401" cy="8014447"/>
          </a:xfrm>
          <a:prstGeom prst="rect">
            <a:avLst/>
          </a:prstGeom>
          <a:gradFill flip="none" rotWithShape="1">
            <a:gsLst>
              <a:gs pos="13000">
                <a:schemeClr val="bg1">
                  <a:alpha val="0"/>
                </a:schemeClr>
              </a:gs>
              <a:gs pos="38000">
                <a:schemeClr val="bg1">
                  <a:alpha val="63000"/>
                </a:schemeClr>
              </a:gs>
              <a:gs pos="55000">
                <a:schemeClr val="bg1">
                  <a:alpha val="75000"/>
                </a:schemeClr>
              </a:gs>
              <a:gs pos="9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B78E51-3560-B74B-A38A-18F47144B794}"/>
              </a:ext>
            </a:extLst>
          </p:cNvPr>
          <p:cNvSpPr txBox="1"/>
          <p:nvPr/>
        </p:nvSpPr>
        <p:spPr>
          <a:xfrm>
            <a:off x="3477914" y="1472243"/>
            <a:ext cx="64031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40" b="1" dirty="0">
                <a:latin typeface="Century Gothic" panose="020B0502020202020204" pitchFamily="34" charset="0"/>
              </a:rPr>
              <a:t>DOWNTOWN TENANTS CAN RECEIVE UP TO </a:t>
            </a:r>
            <a:r>
              <a:rPr lang="en-US" sz="2640" b="1" dirty="0">
                <a:solidFill>
                  <a:srgbClr val="C00000"/>
                </a:solidFill>
                <a:latin typeface="Century Gothic" panose="020B0502020202020204" pitchFamily="34" charset="0"/>
              </a:rPr>
              <a:t>$400,000 </a:t>
            </a:r>
            <a:r>
              <a:rPr lang="en-US" sz="2640" b="1" dirty="0">
                <a:latin typeface="Century Gothic" panose="020B0502020202020204" pitchFamily="34" charset="0"/>
              </a:rPr>
              <a:t>FOR</a:t>
            </a:r>
            <a:r>
              <a:rPr lang="en-US" sz="264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640" b="1" dirty="0">
                <a:latin typeface="Century Gothic" panose="020B0502020202020204" pitchFamily="34" charset="0"/>
              </a:rPr>
              <a:t>BUILD-OUTS AND RENTAL ASSISTANCE!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DEE8A4-D65A-044D-B4D4-F6CBE6D2C32F}"/>
              </a:ext>
            </a:extLst>
          </p:cNvPr>
          <p:cNvSpPr txBox="1"/>
          <p:nvPr/>
        </p:nvSpPr>
        <p:spPr>
          <a:xfrm>
            <a:off x="5141843" y="3274516"/>
            <a:ext cx="4625233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60" dirty="0">
                <a:latin typeface="Century Gothic" panose="020B0502020202020204" pitchFamily="34" charset="0"/>
              </a:rPr>
              <a:t>DOWNTOWN IS ON THE RISE AND SO ARE THE INCENTIVES. BUSINESSES COULD BE ELIGIBLE TO RECEIVE  UP TO $400,000 (RESTAURANTS) AND $150,000 (RETAILERS) IN TENANT IMPROVEMENTS AND RENT EXPENSES ACCORDING TO THE COMMUNITY REDEVELOPMENT AGENCY.</a:t>
            </a:r>
          </a:p>
          <a:p>
            <a:pPr algn="r"/>
            <a:endParaRPr lang="en-US" sz="1760" dirty="0">
              <a:latin typeface="Century Gothic" panose="020B0502020202020204" pitchFamily="34" charset="0"/>
            </a:endParaRPr>
          </a:p>
          <a:p>
            <a:pPr algn="r"/>
            <a:endParaRPr lang="en-US" sz="1760" dirty="0">
              <a:latin typeface="Century Gothic" panose="020B0502020202020204" pitchFamily="34" charset="0"/>
            </a:endParaRPr>
          </a:p>
          <a:p>
            <a:pPr algn="r"/>
            <a:endParaRPr lang="en-US" sz="1760" dirty="0">
              <a:latin typeface="Century Gothic" panose="020B0502020202020204" pitchFamily="34" charset="0"/>
            </a:endParaRPr>
          </a:p>
          <a:p>
            <a:pPr algn="r"/>
            <a:r>
              <a:rPr lang="en-US" sz="1760" dirty="0">
                <a:latin typeface="Century Gothic" panose="020B0502020202020204" pitchFamily="34" charset="0"/>
              </a:rPr>
              <a:t>THE ACRE TEAM IS HERE TO HELP TENANTS LOCATE THEIR DREAM SPACE AND GAIN ACCESS TO ALL INCENTIVES PROVIDED BY THE CITY OF ORLANDO.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F46F0DC-18B1-8444-9F87-1D47040F3ED6}"/>
              </a:ext>
            </a:extLst>
          </p:cNvPr>
          <p:cNvCxnSpPr/>
          <p:nvPr/>
        </p:nvCxnSpPr>
        <p:spPr>
          <a:xfrm flipH="1">
            <a:off x="4947688" y="5525044"/>
            <a:ext cx="54176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E9EE5BC-42DC-7D4B-904A-2C64A21E1467}"/>
              </a:ext>
            </a:extLst>
          </p:cNvPr>
          <p:cNvSpPr/>
          <p:nvPr/>
        </p:nvSpPr>
        <p:spPr>
          <a:xfrm>
            <a:off x="0" y="5081352"/>
            <a:ext cx="3560345" cy="1523488"/>
          </a:xfrm>
          <a:prstGeom prst="rect">
            <a:avLst/>
          </a:prstGeom>
          <a:solidFill>
            <a:schemeClr val="bg1">
              <a:lumMod val="75000"/>
              <a:alpha val="8352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92A7A4-526A-0F4C-B4BA-749D86C44591}"/>
              </a:ext>
            </a:extLst>
          </p:cNvPr>
          <p:cNvSpPr txBox="1"/>
          <p:nvPr/>
        </p:nvSpPr>
        <p:spPr>
          <a:xfrm>
            <a:off x="69597" y="5236203"/>
            <a:ext cx="3408317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0" dirty="0">
                <a:latin typeface="Century Gothic" panose="020B0502020202020204" pitchFamily="34" charset="0"/>
              </a:rPr>
              <a:t>TO LEARN MORE VISIT:</a:t>
            </a:r>
          </a:p>
          <a:p>
            <a:pPr algn="ctr"/>
            <a:endParaRPr lang="en-US" sz="19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760" b="1" dirty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RETAIL STIMULUS PROGRAM</a:t>
            </a:r>
            <a:endParaRPr lang="en-US" sz="176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76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76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E7A1B-5076-B404-E1FB-EA1EBA949E67}"/>
              </a:ext>
            </a:extLst>
          </p:cNvPr>
          <p:cNvSpPr txBox="1"/>
          <p:nvPr/>
        </p:nvSpPr>
        <p:spPr>
          <a:xfrm>
            <a:off x="113430" y="125896"/>
            <a:ext cx="8764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DOWNTOWN RETAIL &amp; RESTAURANT STIMULUS PROGRAM</a:t>
            </a:r>
          </a:p>
        </p:txBody>
      </p:sp>
    </p:spTree>
    <p:extLst>
      <p:ext uri="{BB962C8B-B14F-4D97-AF65-F5344CB8AC3E}">
        <p14:creationId xmlns:p14="http://schemas.microsoft.com/office/powerpoint/2010/main" val="2685763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5B7F3C22DF7243918FA1A7E522DF29" ma:contentTypeVersion="17" ma:contentTypeDescription="Create a new document." ma:contentTypeScope="" ma:versionID="8bb0d9848a96d06a55e994eb7479f732">
  <xsd:schema xmlns:xsd="http://www.w3.org/2001/XMLSchema" xmlns:xs="http://www.w3.org/2001/XMLSchema" xmlns:p="http://schemas.microsoft.com/office/2006/metadata/properties" xmlns:ns2="e0da8ee8-9cf5-4af6-981c-1acc7af9165a" xmlns:ns3="6c0607f0-d7a2-4356-8194-7940252dfea8" targetNamespace="http://schemas.microsoft.com/office/2006/metadata/properties" ma:root="true" ma:fieldsID="4fab7d3072bcbfc43f79e82479ef7d69" ns2:_="" ns3:_="">
    <xsd:import namespace="e0da8ee8-9cf5-4af6-981c-1acc7af9165a"/>
    <xsd:import namespace="6c0607f0-d7a2-4356-8194-7940252dfe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a8ee8-9cf5-4af6-981c-1acc7af916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ab2a910-1041-4b3d-91a5-598cbfe7be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607f0-d7a2-4356-8194-7940252dfea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2d572d9-0983-4dfe-b0b7-69da5db83adb}" ma:internalName="TaxCatchAll" ma:showField="CatchAllData" ma:web="6c0607f0-d7a2-4356-8194-7940252dfe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0607f0-d7a2-4356-8194-7940252dfea8" xsi:nil="true"/>
    <lcf76f155ced4ddcb4097134ff3c332f xmlns="e0da8ee8-9cf5-4af6-981c-1acc7af9165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59E1C1-3163-4216-A4AB-AC4F118875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da8ee8-9cf5-4af6-981c-1acc7af9165a"/>
    <ds:schemaRef ds:uri="6c0607f0-d7a2-4356-8194-7940252dfe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E929FC-ED9A-46DD-A173-F49BCAA632FE}">
  <ds:schemaRefs>
    <ds:schemaRef ds:uri="http://schemas.microsoft.com/office/2006/documentManagement/types"/>
    <ds:schemaRef ds:uri="http://schemas.microsoft.com/office/2006/metadata/properties"/>
    <ds:schemaRef ds:uri="6c0607f0-d7a2-4356-8194-7940252dfea8"/>
    <ds:schemaRef ds:uri="e0da8ee8-9cf5-4af6-981c-1acc7af9165a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E609FD-407C-4497-AF01-588F2DA294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13599</TotalTime>
  <Words>1006</Words>
  <Application>Microsoft Macintosh PowerPoint</Application>
  <PresentationFormat>Custom</PresentationFormat>
  <Paragraphs>271</Paragraphs>
  <Slides>11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Copperplate Gothic Bold</vt:lpstr>
      <vt:lpstr>Perpetua Titling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Willow Shambeck</dc:creator>
  <cp:lastModifiedBy>Nicole Maj</cp:lastModifiedBy>
  <cp:revision>277</cp:revision>
  <cp:lastPrinted>2017-02-07T16:55:49Z</cp:lastPrinted>
  <dcterms:created xsi:type="dcterms:W3CDTF">2016-09-27T15:15:34Z</dcterms:created>
  <dcterms:modified xsi:type="dcterms:W3CDTF">2025-04-15T15:59:08Z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200.000000000000</vt:lpwstr>
  </property>
  <property fmtid="{D5CDD505-2E9C-101B-9397-08002B2CF9AE}" pid="3" name="ContentTypeId">
    <vt:lpwstr>0x010100B05B7F3C22DF7243918FA1A7E522DF29</vt:lpwstr>
  </property>
  <property fmtid="{D5CDD505-2E9C-101B-9397-08002B2CF9AE}" pid="4" name="MediaServiceImageTags">
    <vt:lpwstr/>
  </property>
</Properties>
</file>